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jepmrAFAjExPN7x7LFoxe9ZcSy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ewg.org"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5871295" TargetMode="External"/><Relationship Id="rId3" Type="http://schemas.openxmlformats.org/officeDocument/2006/relationships/hyperlink" Target="https://www.ncbi.nlm.nih.gov/pmc/articles/PMC5871295"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p>
        </p:txBody>
      </p:sp>
      <p:sp>
        <p:nvSpPr>
          <p:cNvPr id="146" name="Google Shape;14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25d2357cdc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325d2357cdc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When you juice fruits and veggies, they are broken down into an easily absorbable form that</a:t>
            </a:r>
            <a:endParaRPr/>
          </a:p>
          <a:p>
            <a:pPr indent="0" lvl="0" marL="0" rtl="0" algn="l">
              <a:spcBef>
                <a:spcPts val="0"/>
              </a:spcBef>
              <a:spcAft>
                <a:spcPts val="0"/>
              </a:spcAft>
              <a:buClr>
                <a:schemeClr val="dk1"/>
              </a:buClr>
              <a:buSzPts val="1100"/>
              <a:buFont typeface="Arial"/>
              <a:buNone/>
            </a:pPr>
            <a:r>
              <a:rPr lang="en-US"/>
              <a:t>your body can use quickly. That means it doesn't have to work as hard to get the nutrients from</a:t>
            </a:r>
            <a:endParaRPr/>
          </a:p>
          <a:p>
            <a:pPr indent="0" lvl="0" marL="0" rtl="0" algn="l">
              <a:spcBef>
                <a:spcPts val="0"/>
              </a:spcBef>
              <a:spcAft>
                <a:spcPts val="0"/>
              </a:spcAft>
              <a:buClr>
                <a:schemeClr val="dk1"/>
              </a:buClr>
              <a:buSzPts val="1100"/>
              <a:buFont typeface="Arial"/>
              <a:buNone/>
            </a:pPr>
            <a:r>
              <a:rPr lang="en-US"/>
              <a:t>juice as it does from solid food. These super nutrients can go to work right away in your system</a:t>
            </a:r>
            <a:endParaRPr/>
          </a:p>
          <a:p>
            <a:pPr indent="0" lvl="0" marL="0" rtl="0" algn="l">
              <a:spcBef>
                <a:spcPts val="0"/>
              </a:spcBef>
              <a:spcAft>
                <a:spcPts val="0"/>
              </a:spcAft>
              <a:buClr>
                <a:schemeClr val="dk1"/>
              </a:buClr>
              <a:buSzPts val="1100"/>
              <a:buFont typeface="Arial"/>
              <a:buNone/>
            </a:pPr>
            <a:r>
              <a:rPr lang="en-US"/>
              <a:t>to renew and heal your body. Because it is broken down, like a pre-digested food, it spares your</a:t>
            </a:r>
            <a:endParaRPr/>
          </a:p>
          <a:p>
            <a:pPr indent="0" lvl="0" marL="0" rtl="0" algn="l">
              <a:spcBef>
                <a:spcPts val="0"/>
              </a:spcBef>
              <a:spcAft>
                <a:spcPts val="0"/>
              </a:spcAft>
              <a:buClr>
                <a:schemeClr val="dk1"/>
              </a:buClr>
              <a:buSzPts val="1100"/>
              <a:buFont typeface="Arial"/>
              <a:buNone/>
            </a:pPr>
            <a:r>
              <a:rPr lang="en-US"/>
              <a:t>organs of digestion a lot of work. This equates to more energy and more time for your body to</a:t>
            </a:r>
            <a:endParaRPr/>
          </a:p>
          <a:p>
            <a:pPr indent="0" lvl="0" marL="0" rtl="0" algn="l">
              <a:spcBef>
                <a:spcPts val="0"/>
              </a:spcBef>
              <a:spcAft>
                <a:spcPts val="0"/>
              </a:spcAft>
              <a:buClr>
                <a:schemeClr val="dk1"/>
              </a:buClr>
              <a:buSzPts val="1100"/>
              <a:buFont typeface="Arial"/>
              <a:buNone/>
            </a:pPr>
            <a:r>
              <a:rPr lang="en-US"/>
              <a:t>work on healing. Also, the juices offer antioxidants that help your body detoxify.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10" name="Google Shape;210;g325d2357cdc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25d2357cdc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325d2357cdc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To really turn your health around, it's important to flood your system with large amounts of</a:t>
            </a:r>
            <a:endParaRPr/>
          </a:p>
          <a:p>
            <a:pPr indent="0" lvl="0" marL="0" rtl="0" algn="l">
              <a:spcBef>
                <a:spcPts val="0"/>
              </a:spcBef>
              <a:spcAft>
                <a:spcPts val="0"/>
              </a:spcAft>
              <a:buSzPts val="1100"/>
              <a:buNone/>
            </a:pPr>
            <a:r>
              <a:rPr lang="en-US"/>
              <a:t>fresh vegetable juice. Cherie recommends that you drink between 2 quarts and a gallon of fresh</a:t>
            </a:r>
            <a:endParaRPr/>
          </a:p>
          <a:p>
            <a:pPr indent="0" lvl="0" marL="0" rtl="0" algn="l">
              <a:spcBef>
                <a:spcPts val="0"/>
              </a:spcBef>
              <a:spcAft>
                <a:spcPts val="0"/>
              </a:spcAft>
              <a:buSzPts val="1100"/>
              <a:buNone/>
            </a:pPr>
            <a:r>
              <a:rPr lang="en-US"/>
              <a:t>juice a day. This will feed your body with optimum nutrients and help you detox. This addresses</a:t>
            </a:r>
            <a:endParaRPr/>
          </a:p>
          <a:p>
            <a:pPr indent="0" lvl="0" marL="0" rtl="0" algn="l">
              <a:spcBef>
                <a:spcPts val="0"/>
              </a:spcBef>
              <a:spcAft>
                <a:spcPts val="0"/>
              </a:spcAft>
              <a:buSzPts val="1100"/>
              <a:buNone/>
            </a:pPr>
            <a:r>
              <a:rPr lang="en-US"/>
              <a:t>two primary areas that contribute to cancer—nutrient deficiencies and toxicity.</a:t>
            </a:r>
            <a:endParaRPr/>
          </a:p>
          <a:p>
            <a:pPr indent="0" lvl="0" marL="0" rtl="0" algn="l">
              <a:spcBef>
                <a:spcPts val="0"/>
              </a:spcBef>
              <a:spcAft>
                <a:spcPts val="0"/>
              </a:spcAft>
              <a:buSzPts val="11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17" name="Google Shape;217;g325d2357cdc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25d2357cdc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g325d2357cdc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Fresh juice offers those living molecules known as enzymes that get cooked right out of most of</a:t>
            </a:r>
            <a:endParaRPr/>
          </a:p>
          <a:p>
            <a:pPr indent="0" lvl="0" marL="0" rtl="0" algn="l">
              <a:spcBef>
                <a:spcPts val="0"/>
              </a:spcBef>
              <a:spcAft>
                <a:spcPts val="0"/>
              </a:spcAft>
              <a:buClr>
                <a:schemeClr val="dk1"/>
              </a:buClr>
              <a:buSzPts val="1100"/>
              <a:buFont typeface="Arial"/>
              <a:buNone/>
            </a:pPr>
            <a:r>
              <a:rPr lang="en-US"/>
              <a:t>our food. Without enzymes, we would not have life in our cells. Enzymes help breakdown our</a:t>
            </a:r>
            <a:endParaRPr/>
          </a:p>
          <a:p>
            <a:pPr indent="0" lvl="0" marL="0" rtl="0" algn="l">
              <a:spcBef>
                <a:spcPts val="0"/>
              </a:spcBef>
              <a:spcAft>
                <a:spcPts val="0"/>
              </a:spcAft>
              <a:buClr>
                <a:schemeClr val="dk1"/>
              </a:buClr>
              <a:buSzPts val="1100"/>
              <a:buFont typeface="Arial"/>
              <a:buNone/>
            </a:pPr>
            <a:r>
              <a:rPr lang="en-US"/>
              <a:t>food in the digestive </a:t>
            </a:r>
            <a:r>
              <a:rPr lang="en-US"/>
              <a:t>tract</a:t>
            </a:r>
            <a:r>
              <a:rPr lang="en-US"/>
              <a:t>. This is one reason raw juice requires very little energy expenditure</a:t>
            </a:r>
            <a:endParaRPr/>
          </a:p>
          <a:p>
            <a:pPr indent="0" lvl="0" marL="0" rtl="0" algn="l">
              <a:spcBef>
                <a:spcPts val="0"/>
              </a:spcBef>
              <a:spcAft>
                <a:spcPts val="0"/>
              </a:spcAft>
              <a:buClr>
                <a:schemeClr val="dk1"/>
              </a:buClr>
              <a:buSzPts val="1100"/>
              <a:buFont typeface="Arial"/>
              <a:buNone/>
            </a:pPr>
            <a:r>
              <a:rPr lang="en-US"/>
              <a:t>during digestion.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24" name="Google Shape;224;g325d2357cdc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25d2357cdc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325d2357cdc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31" name="Google Shape;231;g325d2357cdc_0_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25d2357cdc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325d2357cdc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38" name="Google Shape;238;g325d2357cdc_0_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25d2357cdc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325d2357cdc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45" name="Google Shape;245;g325d2357cdc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25d2357cdc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325d2357cdc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Vegetable juice has very little sugar with the exception of carrot and beet juice. Cherie recommends</a:t>
            </a:r>
            <a:endParaRPr/>
          </a:p>
          <a:p>
            <a:pPr indent="0" lvl="0" marL="0" rtl="0" algn="l">
              <a:spcBef>
                <a:spcPts val="0"/>
              </a:spcBef>
              <a:spcAft>
                <a:spcPts val="0"/>
              </a:spcAft>
              <a:buClr>
                <a:schemeClr val="dk1"/>
              </a:buClr>
              <a:buSzPts val="1100"/>
              <a:buFont typeface="Arial"/>
              <a:buNone/>
            </a:pPr>
            <a:r>
              <a:rPr lang="en-US"/>
              <a:t>that you dilute those with plenty of green juices. You can flavor veggie juice with lemon or lime.</a:t>
            </a:r>
            <a:endParaRPr/>
          </a:p>
          <a:p>
            <a:pPr indent="0" lvl="0" marL="0" rtl="0" algn="l">
              <a:spcBef>
                <a:spcPts val="0"/>
              </a:spcBef>
              <a:spcAft>
                <a:spcPts val="0"/>
              </a:spcAft>
              <a:buClr>
                <a:schemeClr val="dk1"/>
              </a:buClr>
              <a:buSzPts val="1100"/>
              <a:buFont typeface="Arial"/>
              <a:buNone/>
            </a:pPr>
            <a:r>
              <a:rPr lang="en-US"/>
              <a:t>You can sweeten it with a little green apple or berries. Green vegetables, ginger, turmeric root,</a:t>
            </a:r>
            <a:endParaRPr/>
          </a:p>
          <a:p>
            <a:pPr indent="0" lvl="0" marL="0" rtl="0" algn="l">
              <a:spcBef>
                <a:spcPts val="0"/>
              </a:spcBef>
              <a:spcAft>
                <a:spcPts val="0"/>
              </a:spcAft>
              <a:buSzPts val="1100"/>
              <a:buNone/>
            </a:pPr>
            <a:r>
              <a:rPr lang="en-US"/>
              <a:t>garlic and lemon and lime have virtually no sugar. </a:t>
            </a:r>
            <a:endParaRPr/>
          </a:p>
        </p:txBody>
      </p:sp>
      <p:sp>
        <p:nvSpPr>
          <p:cNvPr id="252" name="Google Shape;252;g325d2357cdc_0_1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25d2357cdc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325d2357cdc_0_1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Even diabetics can juice greens, which is very</a:t>
            </a:r>
            <a:endParaRPr/>
          </a:p>
          <a:p>
            <a:pPr indent="0" lvl="0" marL="0" rtl="0" algn="l">
              <a:spcBef>
                <a:spcPts val="0"/>
              </a:spcBef>
              <a:spcAft>
                <a:spcPts val="0"/>
              </a:spcAft>
              <a:buSzPts val="1100"/>
              <a:buNone/>
            </a:pPr>
            <a:r>
              <a:rPr lang="en-US"/>
              <a:t>helpful for that condition, especially green bean juice. But many people in the health</a:t>
            </a:r>
            <a:endParaRPr/>
          </a:p>
          <a:p>
            <a:pPr indent="0" lvl="0" marL="0" rtl="0" algn="l">
              <a:spcBef>
                <a:spcPts val="0"/>
              </a:spcBef>
              <a:spcAft>
                <a:spcPts val="0"/>
              </a:spcAft>
              <a:buSzPts val="1100"/>
              <a:buNone/>
            </a:pPr>
            <a:r>
              <a:rPr lang="en-US"/>
              <a:t>professions have no idea that greens can be juiced. They are talking about fruit juice when they</a:t>
            </a:r>
            <a:endParaRPr/>
          </a:p>
          <a:p>
            <a:pPr indent="0" lvl="0" marL="0" rtl="0" algn="l">
              <a:spcBef>
                <a:spcPts val="0"/>
              </a:spcBef>
              <a:spcAft>
                <a:spcPts val="0"/>
              </a:spcAft>
              <a:buSzPts val="1100"/>
              <a:buNone/>
            </a:pPr>
            <a:r>
              <a:rPr lang="en-US"/>
              <a:t>say that juice has too much sugar. Cherie does not recommend drinking straight fruit juice because of</a:t>
            </a:r>
            <a:endParaRPr/>
          </a:p>
          <a:p>
            <a:pPr indent="0" lvl="0" marL="0" rtl="0" algn="l">
              <a:spcBef>
                <a:spcPts val="0"/>
              </a:spcBef>
              <a:spcAft>
                <a:spcPts val="0"/>
              </a:spcAft>
              <a:buSzPts val="1100"/>
              <a:buNone/>
            </a:pPr>
            <a:r>
              <a:rPr lang="en-US"/>
              <a:t>the sugar content. The lowest sugar fruits are berries and green apples.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59" name="Google Shape;259;g325d2357cdc_0_1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25d2357cdc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325d2357cdc_0_1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66" name="Google Shape;266;g325d2357cdc_0_1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25d2357cdc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325d2357cdc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73" name="Google Shape;273;g325d2357cdc_0_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f28176fa8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f28176fa8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f28176fa8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25d2357cdc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325d2357cdc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There is some confusion between juicers and blenders. A juicer extracts juice by separating it</a:t>
            </a:r>
            <a:endParaRPr/>
          </a:p>
          <a:p>
            <a:pPr indent="0" lvl="0" marL="0" rtl="0" algn="l">
              <a:spcBef>
                <a:spcPts val="0"/>
              </a:spcBef>
              <a:spcAft>
                <a:spcPts val="0"/>
              </a:spcAft>
              <a:buClr>
                <a:schemeClr val="dk1"/>
              </a:buClr>
              <a:buSzPts val="1100"/>
              <a:buFont typeface="Arial"/>
              <a:buNone/>
            </a:pPr>
            <a:r>
              <a:rPr lang="en-US"/>
              <a:t>from the fiber. A blender such as the </a:t>
            </a:r>
            <a:r>
              <a:rPr lang="en-US"/>
              <a:t>Vitamix</a:t>
            </a:r>
            <a:r>
              <a:rPr lang="en-US"/>
              <a:t> or Ninja blends the produce in one container</a:t>
            </a:r>
            <a:endParaRPr/>
          </a:p>
          <a:p>
            <a:pPr indent="0" lvl="0" marL="0" rtl="0" algn="l">
              <a:spcBef>
                <a:spcPts val="0"/>
              </a:spcBef>
              <a:spcAft>
                <a:spcPts val="0"/>
              </a:spcAft>
              <a:buClr>
                <a:schemeClr val="dk1"/>
              </a:buClr>
              <a:buSzPts val="1100"/>
              <a:buFont typeface="Arial"/>
              <a:buNone/>
            </a:pPr>
            <a:r>
              <a:rPr lang="en-US"/>
              <a:t>keeping everything in the mixture. Both smoothies (blended drinks) and juice are good and</a:t>
            </a:r>
            <a:endParaRPr/>
          </a:p>
          <a:p>
            <a:pPr indent="0" lvl="0" marL="0" rtl="0" algn="l">
              <a:spcBef>
                <a:spcPts val="0"/>
              </a:spcBef>
              <a:spcAft>
                <a:spcPts val="0"/>
              </a:spcAft>
              <a:buClr>
                <a:schemeClr val="dk1"/>
              </a:buClr>
              <a:buSzPts val="1100"/>
              <a:buFont typeface="Arial"/>
              <a:buNone/>
            </a:pPr>
            <a:r>
              <a:rPr lang="en-US"/>
              <a:t>have their place. But juice is very important to include in a healing diet and healthy lifestyle.</a:t>
            </a:r>
            <a:endParaRPr/>
          </a:p>
          <a:p>
            <a:pPr indent="0" lvl="0" marL="0" rtl="0" algn="l">
              <a:spcBef>
                <a:spcPts val="0"/>
              </a:spcBef>
              <a:spcAft>
                <a:spcPts val="0"/>
              </a:spcAft>
              <a:buClr>
                <a:schemeClr val="dk1"/>
              </a:buClr>
              <a:buSzPts val="1100"/>
              <a:buFont typeface="Arial"/>
              <a:buNone/>
            </a:pPr>
            <a:r>
              <a:rPr lang="en-US"/>
              <a:t>Nothing</a:t>
            </a:r>
            <a:r>
              <a:rPr lang="en-US"/>
              <a:t> can replace vegetable juice. </a:t>
            </a:r>
            <a:endParaRPr/>
          </a:p>
          <a:p>
            <a:pPr indent="0" lvl="0" marL="0" rtl="0" algn="l">
              <a:lnSpc>
                <a:spcPct val="100000"/>
              </a:lnSpc>
              <a:spcBef>
                <a:spcPts val="0"/>
              </a:spcBef>
              <a:spcAft>
                <a:spcPts val="0"/>
              </a:spcAft>
              <a:buSzPts val="1400"/>
              <a:buNone/>
            </a:pPr>
            <a:r>
              <a:t/>
            </a:r>
            <a:endParaRPr/>
          </a:p>
        </p:txBody>
      </p:sp>
      <p:sp>
        <p:nvSpPr>
          <p:cNvPr id="280" name="Google Shape;280;g325d2357cdc_0_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25d2357cdc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325d2357cdc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87" name="Google Shape;287;g325d2357cdc_0_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25d2357cdc_0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325d2357cdc_0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94" name="Google Shape;294;g325d2357cdc_0_1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25d2357cdc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325d2357cdc_0_1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01" name="Google Shape;301;g325d2357cdc_0_1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25d2357cdc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325d2357cdc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08" name="Google Shape;308;g325d2357cdc_0_1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25d2357cdc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325d2357cdc_0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15" name="Google Shape;315;g325d2357cdc_0_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25d2357cdc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325d2357cdc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To make this really simple, Cherie always says it's the one you will use every day. It's not the one a salesperson talks you into because it does a lot of great things. You need to find one that fits your lifestyle. If you're looking for a juicer that is easy to clean, fast and has a wide mouth that will take larger pieces of produce, you are looking at a centrifugal juicer. If you don't mind spending a little more time and you want one that presses the juice, preserves more nutrients and will do more delicate greens such as parsley, then you want a masticating juicer. It doesn't really matter if you preserve a few more nutrients though if you never use your juicer because it's too time consuming to make juice. Masticating juicers </a:t>
            </a:r>
            <a:r>
              <a:rPr lang="en-US"/>
              <a:t>require</a:t>
            </a:r>
            <a:r>
              <a:rPr lang="en-US"/>
              <a:t> that you cut produce up into small pieces which takes more time. Get a juicer you will use every day. Cherie recommends the Nama J2 Juicer.</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22" name="Google Shape;322;g325d2357cdc_0_1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25d2357cdc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325d2357cdc_0_1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29" name="Google Shape;329;g325d2357cdc_0_1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25d2357cdc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325d2357cdc_0_1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26390" lvl="0" marL="457200" rtl="0" algn="l">
              <a:spcBef>
                <a:spcPts val="0"/>
              </a:spcBef>
              <a:spcAft>
                <a:spcPts val="0"/>
              </a:spcAft>
              <a:buClr>
                <a:srgbClr val="90C226"/>
              </a:buClr>
              <a:buSzPts val="1540"/>
              <a:buFont typeface="Noto Sans"/>
              <a:buChar char="►"/>
            </a:pPr>
            <a:r>
              <a:rPr lang="en-US" sz="1100">
                <a:solidFill>
                  <a:srgbClr val="3F3F3F"/>
                </a:solidFill>
                <a:latin typeface="Trebuchet MS"/>
                <a:ea typeface="Trebuchet MS"/>
                <a:cs typeface="Trebuchet MS"/>
                <a:sym typeface="Trebuchet MS"/>
              </a:rPr>
              <a:t>Look for certified organic. It's worth the extra money because your health is priceless. </a:t>
            </a:r>
            <a:endParaRPr sz="1100">
              <a:solidFill>
                <a:srgbClr val="3F3F3F"/>
              </a:solidFill>
              <a:latin typeface="Trebuchet MS"/>
              <a:ea typeface="Trebuchet MS"/>
              <a:cs typeface="Trebuchet MS"/>
              <a:sym typeface="Trebuchet MS"/>
            </a:endParaRPr>
          </a:p>
          <a:p>
            <a:pPr indent="-326390" lvl="0" marL="457200" rtl="0" algn="l">
              <a:spcBef>
                <a:spcPts val="0"/>
              </a:spcBef>
              <a:spcAft>
                <a:spcPts val="0"/>
              </a:spcAft>
              <a:buClr>
                <a:srgbClr val="90C226"/>
              </a:buClr>
              <a:buSzPts val="1540"/>
              <a:buFont typeface="Noto Sans"/>
              <a:buChar char="►"/>
            </a:pPr>
            <a:r>
              <a:rPr lang="en-US" sz="1100">
                <a:solidFill>
                  <a:srgbClr val="3F3F3F"/>
                </a:solidFill>
                <a:latin typeface="Trebuchet MS"/>
                <a:ea typeface="Trebuchet MS"/>
                <a:cs typeface="Trebuchet MS"/>
                <a:sym typeface="Trebuchet MS"/>
              </a:rPr>
              <a:t>If you absolutely can't afford to buy everything organic, always purchase organic when it comes to the "Dirty Dozen." </a:t>
            </a:r>
            <a:endParaRPr sz="1100">
              <a:solidFill>
                <a:srgbClr val="3F3F3F"/>
              </a:solidFill>
              <a:latin typeface="Trebuchet MS"/>
              <a:ea typeface="Trebuchet MS"/>
              <a:cs typeface="Trebuchet MS"/>
              <a:sym typeface="Trebuchet MS"/>
            </a:endParaRPr>
          </a:p>
          <a:p>
            <a:pPr indent="-326390" lvl="0" marL="457200" rtl="0" algn="l">
              <a:spcBef>
                <a:spcPts val="0"/>
              </a:spcBef>
              <a:spcAft>
                <a:spcPts val="0"/>
              </a:spcAft>
              <a:buClr>
                <a:srgbClr val="90C226"/>
              </a:buClr>
              <a:buSzPts val="1540"/>
              <a:buFont typeface="Noto Sans"/>
              <a:buChar char="►"/>
            </a:pPr>
            <a:r>
              <a:rPr lang="en-US" sz="1100">
                <a:solidFill>
                  <a:srgbClr val="3F3F3F"/>
                </a:solidFill>
                <a:latin typeface="Trebuchet MS"/>
                <a:ea typeface="Trebuchet MS"/>
                <a:cs typeface="Trebuchet MS"/>
                <a:sym typeface="Trebuchet MS"/>
              </a:rPr>
              <a:t>Each year the Environmental Working Group tests fruits and vegetables and publishes the list of the most heavily sprayed fruits and veggies. </a:t>
            </a:r>
            <a:endParaRPr sz="1100">
              <a:solidFill>
                <a:srgbClr val="3F3F3F"/>
              </a:solidFill>
              <a:latin typeface="Trebuchet MS"/>
              <a:ea typeface="Trebuchet MS"/>
              <a:cs typeface="Trebuchet MS"/>
              <a:sym typeface="Trebuchet MS"/>
            </a:endParaRPr>
          </a:p>
          <a:p>
            <a:pPr indent="-326390" lvl="0" marL="457200" rtl="0" algn="l">
              <a:spcBef>
                <a:spcPts val="0"/>
              </a:spcBef>
              <a:spcAft>
                <a:spcPts val="0"/>
              </a:spcAft>
              <a:buClr>
                <a:srgbClr val="90C226"/>
              </a:buClr>
              <a:buSzPts val="1540"/>
              <a:buFont typeface="Noto Sans"/>
              <a:buChar char="►"/>
            </a:pPr>
            <a:r>
              <a:rPr lang="en-US" sz="1100">
                <a:solidFill>
                  <a:srgbClr val="3F3F3F"/>
                </a:solidFill>
                <a:latin typeface="Trebuchet MS"/>
                <a:ea typeface="Trebuchet MS"/>
                <a:cs typeface="Trebuchet MS"/>
                <a:sym typeface="Trebuchet MS"/>
              </a:rPr>
              <a:t>They are most often the thin-skinned produce such as apples, grapes, berries and spinach. Conversely, the Clean Fifteen has very little spray and you are fairly safe buying conventional produce within that group. You can download an app for your phone, so you've got the info when you go shopping. Go to </a:t>
            </a:r>
            <a:r>
              <a:rPr lang="en-US" sz="1100" u="sng">
                <a:solidFill>
                  <a:srgbClr val="99CA3C"/>
                </a:solidFill>
                <a:latin typeface="Trebuchet MS"/>
                <a:ea typeface="Trebuchet MS"/>
                <a:cs typeface="Trebuchet MS"/>
                <a:sym typeface="Trebuchet MS"/>
                <a:hlinkClick r:id="rId2">
                  <a:extLst>
                    <a:ext uri="{A12FA001-AC4F-418D-AE19-62706E023703}">
                      <ahyp:hlinkClr val="tx"/>
                    </a:ext>
                  </a:extLst>
                </a:hlinkClick>
              </a:rPr>
              <a:t>WWW.EWG.ORG</a:t>
            </a:r>
            <a:r>
              <a:rPr lang="en-US" sz="1100">
                <a:solidFill>
                  <a:srgbClr val="3F3F3F"/>
                </a:solidFill>
                <a:latin typeface="Trebuchet MS"/>
                <a:ea typeface="Trebuchet MS"/>
                <a:cs typeface="Trebuchet MS"/>
                <a:sym typeface="Trebuchet MS"/>
              </a:rPr>
              <a:t>.</a:t>
            </a:r>
            <a:endParaRPr sz="1100">
              <a:solidFill>
                <a:srgbClr val="3F3F3F"/>
              </a:solidFill>
              <a:latin typeface="Trebuchet MS"/>
              <a:ea typeface="Trebuchet MS"/>
              <a:cs typeface="Trebuchet MS"/>
              <a:sym typeface="Trebuchet MS"/>
            </a:endParaRPr>
          </a:p>
          <a:p>
            <a:pPr indent="0" lvl="0" marL="0" rtl="0" algn="l">
              <a:lnSpc>
                <a:spcPct val="100000"/>
              </a:lnSpc>
              <a:spcBef>
                <a:spcPts val="0"/>
              </a:spcBef>
              <a:spcAft>
                <a:spcPts val="0"/>
              </a:spcAft>
              <a:buSzPts val="1400"/>
              <a:buNone/>
            </a:pPr>
            <a:r>
              <a:t/>
            </a:r>
            <a:endParaRPr sz="500"/>
          </a:p>
          <a:p>
            <a:pPr indent="0" lvl="0" marL="0" rtl="0" algn="l">
              <a:lnSpc>
                <a:spcPct val="100000"/>
              </a:lnSpc>
              <a:spcBef>
                <a:spcPts val="0"/>
              </a:spcBef>
              <a:spcAft>
                <a:spcPts val="0"/>
              </a:spcAft>
              <a:buSzPts val="1400"/>
              <a:buNone/>
            </a:pPr>
            <a:r>
              <a:t/>
            </a:r>
            <a:endParaRPr/>
          </a:p>
        </p:txBody>
      </p:sp>
      <p:sp>
        <p:nvSpPr>
          <p:cNvPr id="336" name="Google Shape;336;g325d2357cdc_0_1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25d2357cdc_0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325d2357cdc_0_2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50"/>
              <a:t>Celery is rich in align which prevents, suppresses and reverses cancer; inhibits angiogenesis depriving tumors of blood, oxygen and nutrients.  Stimulates neurogenesis.  The leaves are even higher in apegenin so be sure to get the leafy celery and juice the leaves.  It can prevent cardiovascular disease too.  It reduces glucose, blood pressure, and blood lipids.  It has anti-fungal and anti-inflammatory properties as well.  Cherie learned this from</a:t>
            </a:r>
            <a:r>
              <a:rPr lang="en-US" sz="1150">
                <a:uFill>
                  <a:noFill/>
                </a:uFill>
                <a:hlinkClick r:id="rId2"/>
              </a:rPr>
              <a:t> </a:t>
            </a:r>
            <a:r>
              <a:rPr lang="en-US" sz="1150" u="sng">
                <a:solidFill>
                  <a:srgbClr val="89C32E"/>
                </a:solidFill>
                <a:hlinkClick r:id="rId3">
                  <a:extLst>
                    <a:ext uri="{A12FA001-AC4F-418D-AE19-62706E023703}">
                      <ahyp:hlinkClr val="tx"/>
                    </a:ext>
                  </a:extLst>
                </a:hlinkClick>
              </a:rPr>
              <a:t>https://www.ncbi.nlm.nih.gov/pmc/articles/PMC5871295</a:t>
            </a:r>
            <a:endParaRPr sz="1150" u="sng">
              <a:solidFill>
                <a:srgbClr val="89C32E"/>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Recipes from The Juice Lady's Living Foods Revolution (Siloam)</a:t>
            </a:r>
            <a:endParaRPr/>
          </a:p>
          <a:p>
            <a:pPr indent="0" lvl="0" marL="0" rtl="0" algn="l">
              <a:lnSpc>
                <a:spcPct val="100000"/>
              </a:lnSpc>
              <a:spcBef>
                <a:spcPts val="0"/>
              </a:spcBef>
              <a:spcAft>
                <a:spcPts val="0"/>
              </a:spcAft>
              <a:buSzPts val="1400"/>
              <a:buNone/>
            </a:pPr>
            <a:r>
              <a:t/>
            </a:r>
            <a:endParaRPr/>
          </a:p>
        </p:txBody>
      </p:sp>
      <p:sp>
        <p:nvSpPr>
          <p:cNvPr id="343" name="Google Shape;343;g325d2357cdc_0_2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40357140ef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140357140ef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140357140ef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25d2357cdc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g325d2357cdc_0_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50"/>
              <a:t>Spinach helps with learning.  Flavonoids reduce plaque buildup that is associated with Alzheimer’s disease.  One study published in experimental neurology showed less brain damage from restricted blood supply and increased motor function following a stroke.  </a:t>
            </a:r>
            <a:endParaRPr sz="1150"/>
          </a:p>
          <a:p>
            <a:pPr indent="0" lvl="0" marL="0" rtl="0" algn="l">
              <a:lnSpc>
                <a:spcPct val="115000"/>
              </a:lnSpc>
              <a:spcBef>
                <a:spcPts val="0"/>
              </a:spcBef>
              <a:spcAft>
                <a:spcPts val="0"/>
              </a:spcAft>
              <a:buClr>
                <a:schemeClr val="dk1"/>
              </a:buClr>
              <a:buSzPts val="1100"/>
              <a:buFont typeface="Arial"/>
              <a:buNone/>
            </a:pPr>
            <a:r>
              <a:rPr lang="en-US" sz="1150"/>
              <a:t>Carrots contain Falcarinol, a mild antiseptant, which consumed reduces risk of some sorts of cancer by up to 33%.</a:t>
            </a:r>
            <a:endParaRPr sz="1150"/>
          </a:p>
          <a:p>
            <a:pPr indent="0" lvl="0" marL="0" rtl="0" algn="l">
              <a:lnSpc>
                <a:spcPct val="115000"/>
              </a:lnSpc>
              <a:spcBef>
                <a:spcPts val="0"/>
              </a:spcBef>
              <a:spcAft>
                <a:spcPts val="0"/>
              </a:spcAft>
              <a:buClr>
                <a:schemeClr val="dk1"/>
              </a:buClr>
              <a:buSzPts val="1100"/>
              <a:buFont typeface="Arial"/>
              <a:buNone/>
            </a:pPr>
            <a:r>
              <a:rPr lang="en-US" sz="1150"/>
              <a:t>Cucumbers, apples and strawberries are rich in the flavonoid fisetin which affects multiple molecular and signaling pathways depending on the cancer type.  </a:t>
            </a:r>
            <a:endParaRPr sz="115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Recipes from The Juice Lady's Living Foods Revolution (Siloam)</a:t>
            </a:r>
            <a:endParaRPr/>
          </a:p>
          <a:p>
            <a:pPr indent="0" lvl="0" marL="0" rtl="0" algn="l">
              <a:lnSpc>
                <a:spcPct val="100000"/>
              </a:lnSpc>
              <a:spcBef>
                <a:spcPts val="0"/>
              </a:spcBef>
              <a:spcAft>
                <a:spcPts val="0"/>
              </a:spcAft>
              <a:buSzPts val="1400"/>
              <a:buNone/>
            </a:pPr>
            <a:r>
              <a:t/>
            </a:r>
            <a:endParaRPr/>
          </a:p>
        </p:txBody>
      </p:sp>
      <p:sp>
        <p:nvSpPr>
          <p:cNvPr id="350" name="Google Shape;350;g325d2357cdc_0_1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25d2357cdc_0_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325d2357cdc_0_2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50"/>
              <a:t>Lemon:  Limonene in citrus peel oil reduces tumors by 60% in 6-8 weeks!</a:t>
            </a:r>
            <a:endParaRPr sz="1150"/>
          </a:p>
          <a:p>
            <a:pPr indent="0" lvl="0" marL="0" rtl="0" algn="l">
              <a:lnSpc>
                <a:spcPct val="115000"/>
              </a:lnSpc>
              <a:spcBef>
                <a:spcPts val="0"/>
              </a:spcBef>
              <a:spcAft>
                <a:spcPts val="0"/>
              </a:spcAft>
              <a:buClr>
                <a:schemeClr val="dk1"/>
              </a:buClr>
              <a:buSzPts val="1100"/>
              <a:buFont typeface="Arial"/>
              <a:buNone/>
            </a:pPr>
            <a:r>
              <a:rPr lang="en-US" sz="1150"/>
              <a:t>Carrots: Scientists have shown that at high doses beta-carotene can kill cancer cells grown in the lab.</a:t>
            </a:r>
            <a:endParaRPr sz="115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Recipes from The Juice Lady's Living Foods Revolution (Siloam)</a:t>
            </a:r>
            <a:endParaRPr/>
          </a:p>
          <a:p>
            <a:pPr indent="0" lvl="0" marL="0" rtl="0" algn="l">
              <a:lnSpc>
                <a:spcPct val="100000"/>
              </a:lnSpc>
              <a:spcBef>
                <a:spcPts val="0"/>
              </a:spcBef>
              <a:spcAft>
                <a:spcPts val="0"/>
              </a:spcAft>
              <a:buSzPts val="1400"/>
              <a:buNone/>
            </a:pPr>
            <a:r>
              <a:t/>
            </a:r>
            <a:endParaRPr/>
          </a:p>
        </p:txBody>
      </p:sp>
      <p:sp>
        <p:nvSpPr>
          <p:cNvPr id="357" name="Google Shape;357;g325d2357cdc_0_2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25d2357cdc_0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325d2357cdc_0_1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50"/>
              <a:t>Watercress:  A plant compound called phenyl ethyl isothiocyanate in watercress blocks blood vessel formation to tumors - interferes with the ‘turns off’ of a protein called HIF.</a:t>
            </a:r>
            <a:endParaRPr sz="1150"/>
          </a:p>
          <a:p>
            <a:pPr indent="0" lvl="0" marL="0" rtl="0" algn="l">
              <a:lnSpc>
                <a:spcPct val="115000"/>
              </a:lnSpc>
              <a:spcBef>
                <a:spcPts val="0"/>
              </a:spcBef>
              <a:spcAft>
                <a:spcPts val="0"/>
              </a:spcAft>
              <a:buClr>
                <a:schemeClr val="dk1"/>
              </a:buClr>
              <a:buSzPts val="1100"/>
              <a:buFont typeface="Arial"/>
              <a:buNone/>
            </a:pPr>
            <a:r>
              <a:rPr lang="en-US" sz="1150"/>
              <a:t>Watercress:  Helps heal thyroid and prevent weight gain.  Contains iodine - number one healer of under-active thyroids.</a:t>
            </a:r>
            <a:endParaRPr sz="115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Recipes from The Juice Lady's Living Foods Revolution (Siloam)</a:t>
            </a:r>
            <a:endParaRPr/>
          </a:p>
          <a:p>
            <a:pPr indent="0" lvl="0" marL="0" rtl="0" algn="l">
              <a:lnSpc>
                <a:spcPct val="100000"/>
              </a:lnSpc>
              <a:spcBef>
                <a:spcPts val="0"/>
              </a:spcBef>
              <a:spcAft>
                <a:spcPts val="0"/>
              </a:spcAft>
              <a:buSzPts val="1400"/>
              <a:buNone/>
            </a:pPr>
            <a:r>
              <a:t/>
            </a:r>
            <a:endParaRPr/>
          </a:p>
        </p:txBody>
      </p:sp>
      <p:sp>
        <p:nvSpPr>
          <p:cNvPr id="364" name="Google Shape;364;g325d2357cdc_0_1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f8f30d891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g1f8f30d8910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a:t>
            </a:r>
            <a:r>
              <a:rPr lang="en-US"/>
              <a:t>s each lesson concludes, we want to leave you with an idea(s) for how to implement a suggestion from the lesson in an incremental fashion that meets your needs and abilities.  Each lesson will give you ideas that are “Good, Better, and Best”.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Good Tips: A perfect way to get started implementing healthier healing options.  This tip will be less involved from both a time, energy, effort and financial resources.</a:t>
            </a:r>
            <a:endParaRPr/>
          </a:p>
          <a:p>
            <a:pPr indent="0" lvl="0" marL="0" rtl="0" algn="l">
              <a:lnSpc>
                <a:spcPct val="100000"/>
              </a:lnSpc>
              <a:spcBef>
                <a:spcPts val="0"/>
              </a:spcBef>
              <a:spcAft>
                <a:spcPts val="0"/>
              </a:spcAft>
              <a:buSzPts val="1400"/>
              <a:buNone/>
            </a:pPr>
            <a:r>
              <a:rPr lang="en-US"/>
              <a:t>Better Tips: This tip will progress you further into implementing the lesson idea.  More time and cost may be involved in this step.</a:t>
            </a:r>
            <a:endParaRPr/>
          </a:p>
          <a:p>
            <a:pPr indent="0" lvl="0" marL="0" rtl="0" algn="l">
              <a:lnSpc>
                <a:spcPct val="100000"/>
              </a:lnSpc>
              <a:spcBef>
                <a:spcPts val="0"/>
              </a:spcBef>
              <a:spcAft>
                <a:spcPts val="0"/>
              </a:spcAft>
              <a:buSzPts val="1400"/>
              <a:buNone/>
            </a:pPr>
            <a:r>
              <a:rPr lang="en-US"/>
              <a:t>Best Tips: When you are ready, this tip will give you ideas to help implement the lesson ideas in a more extensive fashion.  This could mean significant investment of time, energy, effort, and financial resources.</a:t>
            </a:r>
            <a:endParaRPr/>
          </a:p>
          <a:p>
            <a:pPr indent="0" lvl="0" marL="0" rtl="0" algn="l">
              <a:lnSpc>
                <a:spcPct val="100000"/>
              </a:lnSpc>
              <a:spcBef>
                <a:spcPts val="0"/>
              </a:spcBef>
              <a:spcAft>
                <a:spcPts val="0"/>
              </a:spcAft>
              <a:buSzPts val="1400"/>
              <a:buNone/>
            </a:pPr>
            <a:r>
              <a:t/>
            </a:r>
            <a:endParaRPr/>
          </a:p>
        </p:txBody>
      </p:sp>
      <p:sp>
        <p:nvSpPr>
          <p:cNvPr id="371" name="Google Shape;371;g1f8f30d8910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p:txBody>
      </p:sp>
      <p:sp>
        <p:nvSpPr>
          <p:cNvPr id="378" name="Google Shape;37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40357140ef_0_18:notes"/>
          <p:cNvSpPr/>
          <p:nvPr>
            <p:ph idx="2" type="sldImg"/>
          </p:nvPr>
        </p:nvSpPr>
        <p:spPr>
          <a:xfrm>
            <a:off x="729258" y="1143000"/>
            <a:ext cx="53994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140357140ef_0_18:notes"/>
          <p:cNvSpPr txBox="1"/>
          <p:nvPr>
            <p:ph idx="1" type="body"/>
          </p:nvPr>
        </p:nvSpPr>
        <p:spPr>
          <a:xfrm>
            <a:off x="685800" y="4400550"/>
            <a:ext cx="5486400" cy="3600600"/>
          </a:xfrm>
          <a:prstGeom prst="rect">
            <a:avLst/>
          </a:prstGeom>
          <a:noFill/>
          <a:ln>
            <a:noFill/>
          </a:ln>
        </p:spPr>
        <p:txBody>
          <a:bodyPr anchorCtr="0" anchor="t" bIns="45550" lIns="91100" spcFirstLastPara="1" rIns="91100" wrap="square" tIns="45550">
            <a:noAutofit/>
          </a:bodyPr>
          <a:lstStyle/>
          <a:p>
            <a:pPr indent="0" lvl="0" marL="0" rtl="0" algn="l">
              <a:lnSpc>
                <a:spcPct val="100000"/>
              </a:lnSpc>
              <a:spcBef>
                <a:spcPts val="0"/>
              </a:spcBef>
              <a:spcAft>
                <a:spcPts val="0"/>
              </a:spcAft>
              <a:buSzPts val="1300"/>
              <a:buNone/>
            </a:pPr>
            <a:r>
              <a:t/>
            </a:r>
            <a:endParaRPr/>
          </a:p>
        </p:txBody>
      </p:sp>
      <p:sp>
        <p:nvSpPr>
          <p:cNvPr id="385" name="Google Shape;385;g140357140ef_0_18:notes"/>
          <p:cNvSpPr txBox="1"/>
          <p:nvPr>
            <p:ph idx="12" type="sldNum"/>
          </p:nvPr>
        </p:nvSpPr>
        <p:spPr>
          <a:xfrm>
            <a:off x="3884613" y="8685213"/>
            <a:ext cx="2971800" cy="459000"/>
          </a:xfrm>
          <a:prstGeom prst="rect">
            <a:avLst/>
          </a:prstGeom>
          <a:noFill/>
          <a:ln>
            <a:noFill/>
          </a:ln>
        </p:spPr>
        <p:txBody>
          <a:bodyPr anchorCtr="0" anchor="b" bIns="45550" lIns="91100" spcFirstLastPara="1" rIns="91100" wrap="square" tIns="4555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24b1a0e549_0_142: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g224b1a0e549_0_142:notes"/>
          <p:cNvSpPr/>
          <p:nvPr>
            <p:ph idx="2" type="sldImg"/>
          </p:nvPr>
        </p:nvSpPr>
        <p:spPr>
          <a:xfrm>
            <a:off x="350838" y="686469"/>
            <a:ext cx="6156300" cy="34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8a1765022e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g18a1765022e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05" name="Google Shape;405;g18a1765022e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3fa340dc39_0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g13fa340dc39_0_2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g13fa340dc39_0_2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25d2357cdc_0_2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g325d2357cdc_0_2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g325d2357cdc_0_2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b6d0d875ba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1b6d0d875ba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1b6d0d875ba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3fa340dc39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13fa340dc39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p:txBody>
      </p:sp>
      <p:sp>
        <p:nvSpPr>
          <p:cNvPr id="175" name="Google Shape;175;g13fa340dc39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p:txBody>
      </p:sp>
      <p:sp>
        <p:nvSpPr>
          <p:cNvPr id="182" name="Google Shape;18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lang="en-US"/>
              <a:t>Cherie Calbom, M.S. is a leading authority on juicing for health and detoxification. Known as</a:t>
            </a:r>
            <a:endParaRPr/>
          </a:p>
          <a:p>
            <a:pPr indent="0" lvl="0" marL="0" rtl="0" algn="l">
              <a:spcBef>
                <a:spcPts val="0"/>
              </a:spcBef>
              <a:spcAft>
                <a:spcPts val="0"/>
              </a:spcAft>
              <a:buClr>
                <a:schemeClr val="dk1"/>
              </a:buClr>
              <a:buSzPts val="1100"/>
              <a:buFont typeface="Arial"/>
              <a:buNone/>
            </a:pPr>
            <a:r>
              <a:rPr lang="en-US"/>
              <a:t>The Juice Lady, TV chef and celebrity nutritionist, she has helped in pioneering the fresh juice</a:t>
            </a:r>
            <a:endParaRPr/>
          </a:p>
          <a:p>
            <a:pPr indent="0" lvl="0" marL="0" rtl="0" algn="l">
              <a:spcBef>
                <a:spcPts val="0"/>
              </a:spcBef>
              <a:spcAft>
                <a:spcPts val="0"/>
              </a:spcAft>
              <a:buClr>
                <a:schemeClr val="dk1"/>
              </a:buClr>
              <a:buSzPts val="1100"/>
              <a:buFont typeface="Arial"/>
              <a:buNone/>
            </a:pPr>
            <a:r>
              <a:rPr lang="en-US"/>
              <a:t>movement around the world. Cherie writes a juice column for Breast Cancer Wellness Magazine</a:t>
            </a:r>
            <a:endParaRPr/>
          </a:p>
          <a:p>
            <a:pPr indent="0" lvl="0" marL="0" rtl="0" algn="l">
              <a:spcBef>
                <a:spcPts val="0"/>
              </a:spcBef>
              <a:spcAft>
                <a:spcPts val="0"/>
              </a:spcAft>
              <a:buClr>
                <a:schemeClr val="dk1"/>
              </a:buClr>
              <a:buSzPts val="1100"/>
              <a:buFont typeface="Arial"/>
              <a:buNone/>
            </a:pPr>
            <a:r>
              <a:rPr lang="en-US"/>
              <a:t>and is the author of 35 books including her bestseller Juicing For Life with over 2 million books</a:t>
            </a:r>
            <a:endParaRPr/>
          </a:p>
          <a:p>
            <a:pPr indent="0" lvl="0" marL="0" rtl="0" algn="l">
              <a:spcBef>
                <a:spcPts val="0"/>
              </a:spcBef>
              <a:spcAft>
                <a:spcPts val="0"/>
              </a:spcAft>
              <a:buClr>
                <a:schemeClr val="dk1"/>
              </a:buClr>
              <a:buSzPts val="1100"/>
              <a:buFont typeface="Arial"/>
              <a:buNone/>
            </a:pPr>
            <a:r>
              <a:rPr lang="en-US"/>
              <a:t>sold. She holds a Master of Science degree in whole foods nutrition from Bastyr University</a:t>
            </a:r>
            <a:endParaRPr/>
          </a:p>
          <a:p>
            <a:pPr indent="0" lvl="0" marL="0" rtl="0" algn="l">
              <a:spcBef>
                <a:spcPts val="0"/>
              </a:spcBef>
              <a:spcAft>
                <a:spcPts val="0"/>
              </a:spcAft>
              <a:buClr>
                <a:schemeClr val="dk1"/>
              </a:buClr>
              <a:buSzPts val="1100"/>
              <a:buFont typeface="Arial"/>
              <a:buNone/>
            </a:pPr>
            <a:r>
              <a:rPr lang="en-US"/>
              <a:t>where she sat on the Board of Regents for five years. Cherie has received two Lifetime</a:t>
            </a:r>
            <a:endParaRPr/>
          </a:p>
          <a:p>
            <a:pPr indent="0" lvl="0" marL="0" rtl="0" algn="l">
              <a:spcBef>
                <a:spcPts val="0"/>
              </a:spcBef>
              <a:spcAft>
                <a:spcPts val="0"/>
              </a:spcAft>
              <a:buClr>
                <a:schemeClr val="dk1"/>
              </a:buClr>
              <a:buSzPts val="1100"/>
              <a:buFont typeface="Arial"/>
              <a:buNone/>
            </a:pPr>
            <a:r>
              <a:rPr lang="en-US"/>
              <a:t>Achievement Awards and was also awarded Juicing Expert of the Year 2019 by Global Health &amp;</a:t>
            </a:r>
            <a:endParaRPr/>
          </a:p>
          <a:p>
            <a:pPr indent="0" lvl="0" marL="0" rtl="0" algn="l">
              <a:spcBef>
                <a:spcPts val="0"/>
              </a:spcBef>
              <a:spcAft>
                <a:spcPts val="0"/>
              </a:spcAft>
              <a:buClr>
                <a:schemeClr val="dk1"/>
              </a:buClr>
              <a:buSzPts val="1100"/>
              <a:buFont typeface="Arial"/>
              <a:buNone/>
            </a:pPr>
            <a:r>
              <a:rPr lang="en-US"/>
              <a:t>Pharma Magazine. Cherie has lectured worldwide on juicing, detoxing and fasting including</a:t>
            </a:r>
            <a:endParaRPr/>
          </a:p>
          <a:p>
            <a:pPr indent="0" lvl="0" marL="0" rtl="0" algn="l">
              <a:spcBef>
                <a:spcPts val="0"/>
              </a:spcBef>
              <a:spcAft>
                <a:spcPts val="0"/>
              </a:spcAft>
              <a:buClr>
                <a:schemeClr val="dk1"/>
              </a:buClr>
              <a:buSzPts val="1100"/>
              <a:buFont typeface="Arial"/>
              <a:buNone/>
            </a:pPr>
            <a:r>
              <a:rPr lang="en-US"/>
              <a:t>consulting for the Royal Family of the UAE. She and her husband offer juice and raw foods</a:t>
            </a:r>
            <a:endParaRPr/>
          </a:p>
          <a:p>
            <a:pPr indent="0" lvl="0" marL="0" rtl="0" algn="l">
              <a:spcBef>
                <a:spcPts val="0"/>
              </a:spcBef>
              <a:spcAft>
                <a:spcPts val="0"/>
              </a:spcAft>
              <a:buClr>
                <a:schemeClr val="dk1"/>
              </a:buClr>
              <a:buSzPts val="1100"/>
              <a:buFont typeface="Arial"/>
              <a:buNone/>
            </a:pPr>
            <a:r>
              <a:rPr lang="en-US"/>
              <a:t>retreats throughout the year. For more information, go to www.juiceladycherie.com</a:t>
            </a:r>
            <a:endParaRPr/>
          </a:p>
          <a:p>
            <a:pPr indent="0" lvl="0" marL="0" rtl="0" algn="l">
              <a:lnSpc>
                <a:spcPct val="100000"/>
              </a:lnSpc>
              <a:spcBef>
                <a:spcPts val="0"/>
              </a:spcBef>
              <a:spcAft>
                <a:spcPts val="0"/>
              </a:spcAft>
              <a:buSzPts val="1400"/>
              <a:buNone/>
            </a:pPr>
            <a:r>
              <a:t/>
            </a:r>
            <a:endParaRPr/>
          </a:p>
        </p:txBody>
      </p:sp>
      <p:sp>
        <p:nvSpPr>
          <p:cNvPr id="196" name="Google Shape;19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25d2357cdc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325d2357cdc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Years ago, she had to quit my job because she was sick with Chronic Fatigue Syndrome and</a:t>
            </a:r>
            <a:endParaRPr/>
          </a:p>
          <a:p>
            <a:pPr indent="0" lvl="0" marL="0" rtl="0" algn="l">
              <a:spcBef>
                <a:spcPts val="0"/>
              </a:spcBef>
              <a:spcAft>
                <a:spcPts val="0"/>
              </a:spcAft>
              <a:buClr>
                <a:schemeClr val="dk1"/>
              </a:buClr>
              <a:buSzPts val="1100"/>
              <a:buFont typeface="Arial"/>
              <a:buNone/>
            </a:pPr>
            <a:r>
              <a:rPr lang="en-US"/>
              <a:t>Fibromyalgia. She could not find a doctor that offered any help for my condition. She finally did her</a:t>
            </a:r>
            <a:endParaRPr/>
          </a:p>
          <a:p>
            <a:pPr indent="0" lvl="0" marL="0" rtl="0" algn="l">
              <a:spcBef>
                <a:spcPts val="0"/>
              </a:spcBef>
              <a:spcAft>
                <a:spcPts val="0"/>
              </a:spcAft>
              <a:buClr>
                <a:schemeClr val="dk1"/>
              </a:buClr>
              <a:buSzPts val="1100"/>
              <a:buFont typeface="Arial"/>
              <a:buNone/>
            </a:pPr>
            <a:r>
              <a:rPr lang="en-US"/>
              <a:t>own research and learned about juicing. She embarked on a 5-day vegetable juice fast. On day</a:t>
            </a:r>
            <a:endParaRPr/>
          </a:p>
          <a:p>
            <a:pPr indent="0" lvl="0" marL="0" rtl="0" algn="l">
              <a:spcBef>
                <a:spcPts val="0"/>
              </a:spcBef>
              <a:spcAft>
                <a:spcPts val="0"/>
              </a:spcAft>
              <a:buClr>
                <a:schemeClr val="dk1"/>
              </a:buClr>
              <a:buSzPts val="1100"/>
              <a:buFont typeface="Arial"/>
              <a:buNone/>
            </a:pPr>
            <a:r>
              <a:rPr lang="en-US"/>
              <a:t>five, her body expelled a tumor the size of a golf ball with a number of blue blood vessels</a:t>
            </a:r>
            <a:endParaRPr/>
          </a:p>
          <a:p>
            <a:pPr indent="0" lvl="0" marL="0" rtl="0" algn="l">
              <a:spcBef>
                <a:spcPts val="0"/>
              </a:spcBef>
              <a:spcAft>
                <a:spcPts val="0"/>
              </a:spcAft>
              <a:buClr>
                <a:schemeClr val="dk1"/>
              </a:buClr>
              <a:buSzPts val="1100"/>
              <a:buFont typeface="Arial"/>
              <a:buNone/>
            </a:pPr>
            <a:r>
              <a:rPr lang="en-US"/>
              <a:t>attached. What did those blood vessels indicate? From research we know the blood vessels she</a:t>
            </a:r>
            <a:endParaRPr/>
          </a:p>
          <a:p>
            <a:pPr indent="0" lvl="0" marL="0" rtl="0" algn="l">
              <a:spcBef>
                <a:spcPts val="0"/>
              </a:spcBef>
              <a:spcAft>
                <a:spcPts val="0"/>
              </a:spcAft>
              <a:buClr>
                <a:schemeClr val="dk1"/>
              </a:buClr>
              <a:buSzPts val="1100"/>
              <a:buFont typeface="Arial"/>
              <a:buNone/>
            </a:pPr>
            <a:r>
              <a:rPr lang="en-US"/>
              <a:t>saw represent angiogenesis—the creation of blood vessels that grow to the tumor to supply</a:t>
            </a:r>
            <a:endParaRPr/>
          </a:p>
          <a:p>
            <a:pPr indent="0" lvl="0" marL="0" rtl="0" algn="l">
              <a:spcBef>
                <a:spcPts val="0"/>
              </a:spcBef>
              <a:spcAft>
                <a:spcPts val="0"/>
              </a:spcAft>
              <a:buClr>
                <a:schemeClr val="dk1"/>
              </a:buClr>
              <a:buSzPts val="1100"/>
              <a:buFont typeface="Arial"/>
              <a:buNone/>
            </a:pPr>
            <a:r>
              <a:rPr lang="en-US"/>
              <a:t>food. We also know from research that a number of phytonutrients in vegetable juices such as</a:t>
            </a:r>
            <a:endParaRPr/>
          </a:p>
          <a:p>
            <a:pPr indent="0" lvl="0" marL="0" rtl="0" algn="l">
              <a:spcBef>
                <a:spcPts val="0"/>
              </a:spcBef>
              <a:spcAft>
                <a:spcPts val="0"/>
              </a:spcAft>
              <a:buClr>
                <a:schemeClr val="dk1"/>
              </a:buClr>
              <a:buSzPts val="1100"/>
              <a:buFont typeface="Arial"/>
              <a:buNone/>
            </a:pPr>
            <a:r>
              <a:rPr lang="en-US"/>
              <a:t>apigenin found in celery juice, cut off these blood vessels and thus remove the tumor's gravy</a:t>
            </a:r>
            <a:endParaRPr/>
          </a:p>
          <a:p>
            <a:pPr indent="0" lvl="0" marL="0" rtl="0" algn="l">
              <a:spcBef>
                <a:spcPts val="0"/>
              </a:spcBef>
              <a:spcAft>
                <a:spcPts val="0"/>
              </a:spcAft>
              <a:buClr>
                <a:schemeClr val="dk1"/>
              </a:buClr>
              <a:buSzPts val="1100"/>
              <a:buFont typeface="Arial"/>
              <a:buNone/>
            </a:pPr>
            <a:r>
              <a:rPr lang="en-US"/>
              <a:t>train.</a:t>
            </a:r>
            <a:endParaRPr/>
          </a:p>
          <a:p>
            <a:pPr indent="0" lvl="0" marL="0" rtl="0" algn="l">
              <a:lnSpc>
                <a:spcPct val="100000"/>
              </a:lnSpc>
              <a:spcBef>
                <a:spcPts val="0"/>
              </a:spcBef>
              <a:spcAft>
                <a:spcPts val="0"/>
              </a:spcAft>
              <a:buSzPts val="1400"/>
              <a:buNone/>
            </a:pPr>
            <a:r>
              <a:t/>
            </a:r>
            <a:endParaRPr/>
          </a:p>
        </p:txBody>
      </p:sp>
      <p:sp>
        <p:nvSpPr>
          <p:cNvPr id="203" name="Google Shape;203;g325d2357cdc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38"/>
          <p:cNvGrpSpPr/>
          <p:nvPr/>
        </p:nvGrpSpPr>
        <p:grpSpPr>
          <a:xfrm>
            <a:off x="0" y="-8467"/>
            <a:ext cx="12192000" cy="6866467"/>
            <a:chOff x="0" y="-8467"/>
            <a:chExt cx="12192000" cy="6866467"/>
          </a:xfrm>
        </p:grpSpPr>
        <p:cxnSp>
          <p:nvCxnSpPr>
            <p:cNvPr id="28" name="Google Shape;28;p38"/>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38"/>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38"/>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6666"/>
              </a:schemeClr>
            </a:solidFill>
            <a:ln>
              <a:noFill/>
            </a:ln>
          </p:spPr>
        </p:sp>
        <p:sp>
          <p:nvSpPr>
            <p:cNvPr id="31" name="Google Shape;31;p38"/>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38"/>
            <p:cNvSpPr/>
            <p:nvPr/>
          </p:nvSpPr>
          <p:spPr>
            <a:xfrm>
              <a:off x="8932333" y="3048000"/>
              <a:ext cx="3259667" cy="3810000"/>
            </a:xfrm>
            <a:prstGeom prst="triangle">
              <a:avLst>
                <a:gd fmla="val 100000" name="adj"/>
              </a:avLst>
            </a:prstGeom>
            <a:solidFill>
              <a:schemeClr val="accent2">
                <a:alpha val="6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8"/>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6666"/>
              </a:srgbClr>
            </a:solidFill>
            <a:ln>
              <a:noFill/>
            </a:ln>
          </p:spPr>
        </p:sp>
        <p:sp>
          <p:nvSpPr>
            <p:cNvPr id="34" name="Google Shape;34;p38"/>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6666"/>
              </a:srgbClr>
            </a:solidFill>
            <a:ln>
              <a:noFill/>
            </a:ln>
          </p:spPr>
        </p:sp>
        <p:sp>
          <p:nvSpPr>
            <p:cNvPr id="35" name="Google Shape;35;p38"/>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1568"/>
              </a:schemeClr>
            </a:solidFill>
            <a:ln>
              <a:noFill/>
            </a:ln>
          </p:spPr>
        </p:sp>
        <p:sp>
          <p:nvSpPr>
            <p:cNvPr id="36" name="Google Shape;36;p38"/>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8"/>
            <p:cNvSpPr/>
            <p:nvPr/>
          </p:nvSpPr>
          <p:spPr>
            <a:xfrm rot="10800000">
              <a:off x="0" y="0"/>
              <a:ext cx="842596" cy="5666154"/>
            </a:xfrm>
            <a:prstGeom prst="triangle">
              <a:avLst>
                <a:gd fmla="val 100000" name="adj"/>
              </a:avLst>
            </a:prstGeom>
            <a:solidFill>
              <a:schemeClr val="accent1">
                <a:alpha val="8156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p38"/>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8"/>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40" name="Google Shape;40;p3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3" name="Shape 93"/>
        <p:cNvGrpSpPr/>
        <p:nvPr/>
      </p:nvGrpSpPr>
      <p:grpSpPr>
        <a:xfrm>
          <a:off x="0" y="0"/>
          <a:ext cx="0" cy="0"/>
          <a:chOff x="0" y="0"/>
          <a:chExt cx="0" cy="0"/>
        </a:xfrm>
      </p:grpSpPr>
      <p:sp>
        <p:nvSpPr>
          <p:cNvPr id="94" name="Google Shape;94;p47"/>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47"/>
          <p:cNvSpPr/>
          <p:nvPr>
            <p:ph idx="2" type="pic"/>
          </p:nvPr>
        </p:nvSpPr>
        <p:spPr>
          <a:xfrm>
            <a:off x="677334" y="609600"/>
            <a:ext cx="8596668" cy="3845718"/>
          </a:xfrm>
          <a:prstGeom prst="rect">
            <a:avLst/>
          </a:prstGeom>
          <a:noFill/>
          <a:ln>
            <a:noFill/>
          </a:ln>
        </p:spPr>
      </p:sp>
      <p:sp>
        <p:nvSpPr>
          <p:cNvPr id="96" name="Google Shape;96;p47"/>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97" name="Google Shape;97;p4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0" name="Shape 100"/>
        <p:cNvGrpSpPr/>
        <p:nvPr/>
      </p:nvGrpSpPr>
      <p:grpSpPr>
        <a:xfrm>
          <a:off x="0" y="0"/>
          <a:ext cx="0" cy="0"/>
          <a:chOff x="0" y="0"/>
          <a:chExt cx="0" cy="0"/>
        </a:xfrm>
      </p:grpSpPr>
      <p:sp>
        <p:nvSpPr>
          <p:cNvPr id="101" name="Google Shape;101;p48"/>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48"/>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03" name="Google Shape;103;p48"/>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4" name="Google Shape;104;p4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4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48"/>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8" name="Google Shape;108;p48"/>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transition spd="slow" p14:dur="1500">
    <p:random/>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49"/>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49"/>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2" name="Google Shape;112;p4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4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4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50"/>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50"/>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8" name="Google Shape;118;p50"/>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9" name="Google Shape;119;p5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5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5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50"/>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3" name="Google Shape;123;p50"/>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4" name="Shape 124"/>
        <p:cNvGrpSpPr/>
        <p:nvPr/>
      </p:nvGrpSpPr>
      <p:grpSpPr>
        <a:xfrm>
          <a:off x="0" y="0"/>
          <a:ext cx="0" cy="0"/>
          <a:chOff x="0" y="0"/>
          <a:chExt cx="0" cy="0"/>
        </a:xfrm>
      </p:grpSpPr>
      <p:sp>
        <p:nvSpPr>
          <p:cNvPr id="125" name="Google Shape;125;p51"/>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51"/>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7" name="Google Shape;127;p51"/>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8" name="Google Shape;128;p5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5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5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5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52"/>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4" name="Google Shape;134;p5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5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5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53"/>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53"/>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40" name="Google Shape;140;p5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5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5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4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 name="Shape 47"/>
        <p:cNvGrpSpPr/>
        <p:nvPr/>
      </p:nvGrpSpPr>
      <p:grpSpPr>
        <a:xfrm>
          <a:off x="0" y="0"/>
          <a:ext cx="0" cy="0"/>
          <a:chOff x="0" y="0"/>
          <a:chExt cx="0" cy="0"/>
        </a:xfrm>
      </p:grpSpPr>
      <p:sp>
        <p:nvSpPr>
          <p:cNvPr id="48" name="Google Shape;48;p4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0" name="Google Shape;50;p4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39"/>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9"/>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56" name="Google Shape;56;p3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59" name="Shape 59"/>
        <p:cNvGrpSpPr/>
        <p:nvPr/>
      </p:nvGrpSpPr>
      <p:grpSpPr>
        <a:xfrm>
          <a:off x="0" y="0"/>
          <a:ext cx="0" cy="0"/>
          <a:chOff x="0" y="0"/>
          <a:chExt cx="0" cy="0"/>
        </a:xfrm>
      </p:grpSpPr>
      <p:sp>
        <p:nvSpPr>
          <p:cNvPr id="60" name="Google Shape;60;p41"/>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1"/>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62" name="Google Shape;62;p4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4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2"/>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8" name="Google Shape;68;p42"/>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9" name="Google Shape;69;p4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 name="Shape 72"/>
        <p:cNvGrpSpPr/>
        <p:nvPr/>
      </p:nvGrpSpPr>
      <p:grpSpPr>
        <a:xfrm>
          <a:off x="0" y="0"/>
          <a:ext cx="0" cy="0"/>
          <a:chOff x="0" y="0"/>
          <a:chExt cx="0" cy="0"/>
        </a:xfrm>
      </p:grpSpPr>
      <p:sp>
        <p:nvSpPr>
          <p:cNvPr id="73" name="Google Shape;73;p4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3"/>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5" name="Google Shape;75;p43"/>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6" name="Google Shape;76;p43"/>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7" name="Google Shape;77;p43"/>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8" name="Google Shape;78;p4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4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6" name="Shape 86"/>
        <p:cNvGrpSpPr/>
        <p:nvPr/>
      </p:nvGrpSpPr>
      <p:grpSpPr>
        <a:xfrm>
          <a:off x="0" y="0"/>
          <a:ext cx="0" cy="0"/>
          <a:chOff x="0" y="0"/>
          <a:chExt cx="0" cy="0"/>
        </a:xfrm>
      </p:grpSpPr>
      <p:sp>
        <p:nvSpPr>
          <p:cNvPr id="87" name="Google Shape;87;p46"/>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6"/>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89" name="Google Shape;89;p46"/>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90" name="Google Shape;90;p4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37"/>
          <p:cNvGrpSpPr/>
          <p:nvPr/>
        </p:nvGrpSpPr>
        <p:grpSpPr>
          <a:xfrm>
            <a:off x="0" y="-8467"/>
            <a:ext cx="12192000" cy="6866467"/>
            <a:chOff x="0" y="-8467"/>
            <a:chExt cx="12192000" cy="6866467"/>
          </a:xfrm>
        </p:grpSpPr>
        <p:cxnSp>
          <p:nvCxnSpPr>
            <p:cNvPr id="11" name="Google Shape;11;p37"/>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37"/>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37"/>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6666"/>
              </a:schemeClr>
            </a:solidFill>
            <a:ln>
              <a:noFill/>
            </a:ln>
          </p:spPr>
        </p:sp>
        <p:sp>
          <p:nvSpPr>
            <p:cNvPr id="14" name="Google Shape;14;p37"/>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37"/>
            <p:cNvSpPr/>
            <p:nvPr/>
          </p:nvSpPr>
          <p:spPr>
            <a:xfrm>
              <a:off x="8932333" y="3048000"/>
              <a:ext cx="3259667" cy="3810000"/>
            </a:xfrm>
            <a:prstGeom prst="triangle">
              <a:avLst>
                <a:gd fmla="val 100000" name="adj"/>
              </a:avLst>
            </a:prstGeom>
            <a:solidFill>
              <a:schemeClr val="accent2">
                <a:alpha val="6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7"/>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6666"/>
              </a:srgbClr>
            </a:solidFill>
            <a:ln>
              <a:noFill/>
            </a:ln>
          </p:spPr>
        </p:sp>
        <p:sp>
          <p:nvSpPr>
            <p:cNvPr id="17" name="Google Shape;17;p37"/>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6666"/>
              </a:srgbClr>
            </a:solidFill>
            <a:ln>
              <a:noFill/>
            </a:ln>
          </p:spPr>
        </p:sp>
        <p:sp>
          <p:nvSpPr>
            <p:cNvPr id="18" name="Google Shape;18;p37"/>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1568"/>
              </a:schemeClr>
            </a:solidFill>
            <a:ln>
              <a:noFill/>
            </a:ln>
          </p:spPr>
        </p:sp>
        <p:sp>
          <p:nvSpPr>
            <p:cNvPr id="19" name="Google Shape;19;p37"/>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7"/>
            <p:cNvSpPr/>
            <p:nvPr/>
          </p:nvSpPr>
          <p:spPr>
            <a:xfrm>
              <a:off x="0" y="4013200"/>
              <a:ext cx="448733" cy="2844800"/>
            </a:xfrm>
            <a:prstGeom prst="triangle">
              <a:avLst>
                <a:gd fmla="val 0" name="adj"/>
              </a:avLst>
            </a:prstGeom>
            <a:solidFill>
              <a:schemeClr val="accent1">
                <a:alpha val="8156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 name="Google Shape;21;p3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2" name="Google Shape;22;p37"/>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3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3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3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slow" p14:dur="1500">
    <p:random/>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healingstrong.org/wp-content/uploads/2021/10/HEALING-STRONG-Disclaimer-2019-file.mp3"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ewg.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jp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www.juiceladyinfo.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www.juiceladyinfo.com" TargetMode="External"/><Relationship Id="rId4" Type="http://schemas.openxmlformats.org/officeDocument/2006/relationships/hyperlink" Target="https://juiceladycherie.com/shop/program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juiceladycherie.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
          <p:cNvSpPr txBox="1"/>
          <p:nvPr>
            <p:ph type="ctrTitle"/>
          </p:nvPr>
        </p:nvSpPr>
        <p:spPr>
          <a:xfrm>
            <a:off x="1507067" y="2404534"/>
            <a:ext cx="7767000" cy="1646400"/>
          </a:xfrm>
          <a:prstGeom prst="rect">
            <a:avLst/>
          </a:prstGeom>
          <a:noFill/>
          <a:ln>
            <a:noFill/>
          </a:ln>
        </p:spPr>
        <p:txBody>
          <a:bodyPr anchorCtr="0" anchor="b" bIns="45700" lIns="91425" spcFirstLastPara="1" rIns="91425" wrap="square" tIns="45700">
            <a:normAutofit/>
          </a:bodyPr>
          <a:lstStyle/>
          <a:p>
            <a:pPr indent="0" lvl="0" marL="0" rtl="0" algn="r">
              <a:lnSpc>
                <a:spcPct val="100000"/>
              </a:lnSpc>
              <a:spcBef>
                <a:spcPts val="0"/>
              </a:spcBef>
              <a:spcAft>
                <a:spcPts val="0"/>
              </a:spcAft>
              <a:buClr>
                <a:schemeClr val="accent1"/>
              </a:buClr>
              <a:buSzPts val="5400"/>
              <a:buFont typeface="Trebuchet MS"/>
              <a:buNone/>
            </a:pPr>
            <a:r>
              <a:rPr lang="en-US"/>
              <a:t>Juicing</a:t>
            </a:r>
            <a:endParaRPr/>
          </a:p>
        </p:txBody>
      </p:sp>
      <p:sp>
        <p:nvSpPr>
          <p:cNvPr id="149" name="Google Shape;149;p1"/>
          <p:cNvSpPr txBox="1"/>
          <p:nvPr/>
        </p:nvSpPr>
        <p:spPr>
          <a:xfrm>
            <a:off x="1319275" y="5222550"/>
            <a:ext cx="71586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0" i="1" lang="en-US" sz="2100" u="none" cap="none" strike="noStrike">
                <a:solidFill>
                  <a:srgbClr val="000000"/>
                </a:solidFill>
                <a:latin typeface="Trebuchet MS"/>
                <a:ea typeface="Trebuchet MS"/>
                <a:cs typeface="Trebuchet MS"/>
                <a:sym typeface="Trebuchet MS"/>
              </a:rPr>
              <a:t>“...For I am the Lord, who heals you.” </a:t>
            </a:r>
            <a:r>
              <a:rPr b="0" i="1" lang="en-US" sz="2100" u="none" cap="none" strike="noStrike">
                <a:solidFill>
                  <a:srgbClr val="000000"/>
                </a:solidFill>
                <a:latin typeface="Trebuchet MS"/>
                <a:ea typeface="Trebuchet MS"/>
                <a:cs typeface="Trebuchet MS"/>
                <a:sym typeface="Trebuchet MS"/>
                <a:extLst>
                  <a:ext uri="http://customooxmlschemas.google.com/">
                    <go:slidesCustomData xmlns:go="http://customooxmlschemas.google.com/" textRoundtripDataId="0"/>
                  </a:ext>
                </a:extLst>
              </a:rPr>
              <a:t>Exodus</a:t>
            </a:r>
            <a:r>
              <a:rPr b="0" i="1" lang="en-US" sz="2100" u="none" cap="none" strike="noStrike">
                <a:solidFill>
                  <a:srgbClr val="000000"/>
                </a:solidFill>
                <a:latin typeface="Trebuchet MS"/>
                <a:ea typeface="Trebuchet MS"/>
                <a:cs typeface="Trebuchet MS"/>
                <a:sym typeface="Trebuchet MS"/>
              </a:rPr>
              <a:t> 15:26, NIV</a:t>
            </a:r>
            <a:r>
              <a:rPr b="0" i="1" lang="en-US" sz="3300" u="none" cap="none" strike="noStrike">
                <a:solidFill>
                  <a:srgbClr val="000000"/>
                </a:solidFill>
                <a:latin typeface="Trebuchet MS"/>
                <a:ea typeface="Trebuchet MS"/>
                <a:cs typeface="Trebuchet MS"/>
                <a:sym typeface="Trebuchet MS"/>
              </a:rPr>
              <a:t> </a:t>
            </a:r>
            <a:endParaRPr b="0" i="1" sz="2950" u="none" cap="none" strike="noStrike">
              <a:solidFill>
                <a:srgbClr val="000000"/>
              </a:solidFill>
              <a:latin typeface="Trebuchet MS"/>
              <a:ea typeface="Trebuchet MS"/>
              <a:cs typeface="Trebuchet MS"/>
              <a:sym typeface="Trebuchet MS"/>
            </a:endParaRPr>
          </a:p>
        </p:txBody>
      </p:sp>
      <p:sp>
        <p:nvSpPr>
          <p:cNvPr id="150" name="Google Shape;150;p1"/>
          <p:cNvSpPr txBox="1"/>
          <p:nvPr>
            <p:ph idx="1" type="subTitle"/>
          </p:nvPr>
        </p:nvSpPr>
        <p:spPr>
          <a:xfrm>
            <a:off x="1507067" y="4050833"/>
            <a:ext cx="7767000" cy="109680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1000"/>
              </a:spcBef>
              <a:spcAft>
                <a:spcPts val="0"/>
              </a:spcAft>
              <a:buSzPts val="1440"/>
              <a:buNone/>
            </a:pPr>
            <a:r>
              <a:rPr lang="en-US"/>
              <a:t>Originally Created for the HealingStrong@Home program by </a:t>
            </a:r>
            <a:r>
              <a:rPr lang="en-US"/>
              <a:t>Cherie</a:t>
            </a:r>
            <a:r>
              <a:rPr lang="en-US"/>
              <a:t> Calbom, M.S.</a:t>
            </a:r>
            <a:endParaRPr/>
          </a:p>
        </p:txBody>
      </p:sp>
    </p:spTree>
  </p:cSld>
  <p:clrMapOvr>
    <a:masterClrMapping/>
  </p:clrMapOvr>
  <p:transition spd="slow" p14:dur="1500">
    <p:random/>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325d2357cdc_0_1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Why Juicing is So Effective in Promoting Healing and Good Health?</a:t>
            </a:r>
            <a:endParaRPr/>
          </a:p>
        </p:txBody>
      </p:sp>
      <p:sp>
        <p:nvSpPr>
          <p:cNvPr id="213" name="Google Shape;213;g325d2357cdc_0_13"/>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49250" lvl="0" marL="342900" rtl="0" algn="l">
              <a:lnSpc>
                <a:spcPct val="100000"/>
              </a:lnSpc>
              <a:spcBef>
                <a:spcPts val="1000"/>
              </a:spcBef>
              <a:spcAft>
                <a:spcPts val="0"/>
              </a:spcAft>
              <a:buSzPts val="2340"/>
              <a:buChar char="►"/>
            </a:pPr>
            <a:r>
              <a:rPr lang="en-US" sz="1900"/>
              <a:t>When you juice fruits and veggies, they are broken down into an easily absorbable form that your body can use quickly. </a:t>
            </a:r>
            <a:endParaRPr sz="1900"/>
          </a:p>
          <a:p>
            <a:pPr indent="-349250" lvl="0" marL="342900" rtl="0" algn="l">
              <a:lnSpc>
                <a:spcPct val="100000"/>
              </a:lnSpc>
              <a:spcBef>
                <a:spcPts val="1000"/>
              </a:spcBef>
              <a:spcAft>
                <a:spcPts val="0"/>
              </a:spcAft>
              <a:buSzPts val="2340"/>
              <a:buChar char="►"/>
            </a:pPr>
            <a:r>
              <a:rPr lang="en-US" sz="1900"/>
              <a:t>Body doesn't have to work as hard to get the nutrients from juice.</a:t>
            </a:r>
            <a:endParaRPr sz="1900"/>
          </a:p>
          <a:p>
            <a:pPr indent="-349250" lvl="0" marL="342900" rtl="0" algn="l">
              <a:lnSpc>
                <a:spcPct val="100000"/>
              </a:lnSpc>
              <a:spcBef>
                <a:spcPts val="1000"/>
              </a:spcBef>
              <a:spcAft>
                <a:spcPts val="0"/>
              </a:spcAft>
              <a:buSzPts val="2340"/>
              <a:buChar char="►"/>
            </a:pPr>
            <a:r>
              <a:rPr lang="en-US" sz="1900"/>
              <a:t>These super nutrients can go to work right away in your system to renew and heal your body. </a:t>
            </a:r>
            <a:endParaRPr sz="1900"/>
          </a:p>
          <a:p>
            <a:pPr indent="-349250" lvl="0" marL="342900" rtl="0" algn="l">
              <a:lnSpc>
                <a:spcPct val="100000"/>
              </a:lnSpc>
              <a:spcBef>
                <a:spcPts val="1000"/>
              </a:spcBef>
              <a:spcAft>
                <a:spcPts val="0"/>
              </a:spcAft>
              <a:buSzPts val="2340"/>
              <a:buChar char="►"/>
            </a:pPr>
            <a:r>
              <a:rPr lang="en-US" sz="1900"/>
              <a:t>Because it is broken down, it spares your organs of digestion a lot of work. </a:t>
            </a:r>
            <a:endParaRPr sz="1900"/>
          </a:p>
          <a:p>
            <a:pPr indent="-349250" lvl="0" marL="342900" rtl="0" algn="l">
              <a:lnSpc>
                <a:spcPct val="100000"/>
              </a:lnSpc>
              <a:spcBef>
                <a:spcPts val="1000"/>
              </a:spcBef>
              <a:spcAft>
                <a:spcPts val="0"/>
              </a:spcAft>
              <a:buSzPts val="2340"/>
              <a:buChar char="►"/>
            </a:pPr>
            <a:r>
              <a:rPr lang="en-US" sz="1900"/>
              <a:t>This equates to more energy and more time for your body to work on healing. </a:t>
            </a:r>
            <a:endParaRPr sz="1900"/>
          </a:p>
          <a:p>
            <a:pPr indent="-349250" lvl="0" marL="342900" rtl="0" algn="l">
              <a:lnSpc>
                <a:spcPct val="100000"/>
              </a:lnSpc>
              <a:spcBef>
                <a:spcPts val="1000"/>
              </a:spcBef>
              <a:spcAft>
                <a:spcPts val="0"/>
              </a:spcAft>
              <a:buSzPts val="2340"/>
              <a:buChar char="►"/>
            </a:pPr>
            <a:r>
              <a:rPr lang="en-US" sz="1900"/>
              <a:t>Also, the juices offer antioxidants that help your body detoxify.</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animEffect filter="fade" transition="in">
                                      <p:cBhvr>
                                        <p:cTn dur="500"/>
                                        <p:tgtEl>
                                          <p:spTgt spid="21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3">
                                            <p:txEl>
                                              <p:pRg end="1" st="1"/>
                                            </p:txEl>
                                          </p:spTgt>
                                        </p:tgtEl>
                                        <p:attrNameLst>
                                          <p:attrName>style.visibility</p:attrName>
                                        </p:attrNameLst>
                                      </p:cBhvr>
                                      <p:to>
                                        <p:strVal val="visible"/>
                                      </p:to>
                                    </p:set>
                                    <p:animEffect filter="fade" transition="in">
                                      <p:cBhvr>
                                        <p:cTn dur="500"/>
                                        <p:tgtEl>
                                          <p:spTgt spid="21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3">
                                            <p:txEl>
                                              <p:pRg end="2" st="2"/>
                                            </p:txEl>
                                          </p:spTgt>
                                        </p:tgtEl>
                                        <p:attrNameLst>
                                          <p:attrName>style.visibility</p:attrName>
                                        </p:attrNameLst>
                                      </p:cBhvr>
                                      <p:to>
                                        <p:strVal val="visible"/>
                                      </p:to>
                                    </p:set>
                                    <p:animEffect filter="fade" transition="in">
                                      <p:cBhvr>
                                        <p:cTn dur="500"/>
                                        <p:tgtEl>
                                          <p:spTgt spid="213">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3">
                                            <p:txEl>
                                              <p:pRg end="3" st="3"/>
                                            </p:txEl>
                                          </p:spTgt>
                                        </p:tgtEl>
                                        <p:attrNameLst>
                                          <p:attrName>style.visibility</p:attrName>
                                        </p:attrNameLst>
                                      </p:cBhvr>
                                      <p:to>
                                        <p:strVal val="visible"/>
                                      </p:to>
                                    </p:set>
                                    <p:animEffect filter="fade" transition="in">
                                      <p:cBhvr>
                                        <p:cTn dur="500"/>
                                        <p:tgtEl>
                                          <p:spTgt spid="213">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3">
                                            <p:txEl>
                                              <p:pRg end="4" st="4"/>
                                            </p:txEl>
                                          </p:spTgt>
                                        </p:tgtEl>
                                        <p:attrNameLst>
                                          <p:attrName>style.visibility</p:attrName>
                                        </p:attrNameLst>
                                      </p:cBhvr>
                                      <p:to>
                                        <p:strVal val="visible"/>
                                      </p:to>
                                    </p:set>
                                    <p:animEffect filter="fade" transition="in">
                                      <p:cBhvr>
                                        <p:cTn dur="500"/>
                                        <p:tgtEl>
                                          <p:spTgt spid="213">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3">
                                            <p:txEl>
                                              <p:pRg end="5" st="5"/>
                                            </p:txEl>
                                          </p:spTgt>
                                        </p:tgtEl>
                                        <p:attrNameLst>
                                          <p:attrName>style.visibility</p:attrName>
                                        </p:attrNameLst>
                                      </p:cBhvr>
                                      <p:to>
                                        <p:strVal val="visible"/>
                                      </p:to>
                                    </p:set>
                                    <p:animEffect filter="fade" transition="in">
                                      <p:cBhvr>
                                        <p:cTn dur="500"/>
                                        <p:tgtEl>
                                          <p:spTgt spid="21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325d2357cdc_0_57"/>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Why Juicing is So Effective in Promoting Healing and Good Health?</a:t>
            </a:r>
            <a:endParaRPr/>
          </a:p>
        </p:txBody>
      </p:sp>
      <p:sp>
        <p:nvSpPr>
          <p:cNvPr id="220" name="Google Shape;220;g325d2357cdc_0_57"/>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68300" lvl="0" marL="457200" rtl="0" algn="l">
              <a:spcBef>
                <a:spcPts val="1000"/>
              </a:spcBef>
              <a:spcAft>
                <a:spcPts val="0"/>
              </a:spcAft>
              <a:buSzPts val="2200"/>
              <a:buChar char="►"/>
            </a:pPr>
            <a:r>
              <a:rPr lang="en-US" sz="2200"/>
              <a:t>To really turn your health around, it's important to flood your system with large amounts of fresh vegetable juice.</a:t>
            </a:r>
            <a:endParaRPr sz="2200"/>
          </a:p>
          <a:p>
            <a:pPr indent="-368300" lvl="0" marL="457200" rtl="0" algn="l">
              <a:spcBef>
                <a:spcPts val="1000"/>
              </a:spcBef>
              <a:spcAft>
                <a:spcPts val="0"/>
              </a:spcAft>
              <a:buSzPts val="2200"/>
              <a:buChar char="►"/>
            </a:pPr>
            <a:r>
              <a:rPr lang="en-US" sz="2200"/>
              <a:t>Cherie recommends that you drink between 2 quarts and a gallon of fresh juice a day. </a:t>
            </a:r>
            <a:endParaRPr sz="2200"/>
          </a:p>
          <a:p>
            <a:pPr indent="-368300" lvl="0" marL="457200" rtl="0" algn="l">
              <a:spcBef>
                <a:spcPts val="1000"/>
              </a:spcBef>
              <a:spcAft>
                <a:spcPts val="0"/>
              </a:spcAft>
              <a:buSzPts val="2200"/>
              <a:buChar char="►"/>
            </a:pPr>
            <a:r>
              <a:rPr lang="en-US" sz="2200"/>
              <a:t>This will feed your body with optimum nutrients and help you detox. </a:t>
            </a:r>
            <a:endParaRPr sz="2200"/>
          </a:p>
          <a:p>
            <a:pPr indent="-368300" lvl="0" marL="457200" rtl="0" algn="l">
              <a:spcBef>
                <a:spcPts val="1000"/>
              </a:spcBef>
              <a:spcAft>
                <a:spcPts val="0"/>
              </a:spcAft>
              <a:buSzPts val="2200"/>
              <a:buChar char="►"/>
            </a:pPr>
            <a:r>
              <a:rPr lang="en-US" sz="2200"/>
              <a:t>This addresses two primary areas that contribute to cancer—</a:t>
            </a:r>
            <a:endParaRPr sz="2200"/>
          </a:p>
          <a:p>
            <a:pPr indent="-368300" lvl="1" marL="914400" rtl="0" algn="l">
              <a:spcBef>
                <a:spcPts val="1000"/>
              </a:spcBef>
              <a:spcAft>
                <a:spcPts val="0"/>
              </a:spcAft>
              <a:buSzPts val="2200"/>
              <a:buChar char="►"/>
            </a:pPr>
            <a:r>
              <a:rPr lang="en-US" sz="2200"/>
              <a:t>nutrient deficiencies and </a:t>
            </a:r>
            <a:endParaRPr sz="2200"/>
          </a:p>
          <a:p>
            <a:pPr indent="-368300" lvl="1" marL="914400" rtl="0" algn="l">
              <a:spcBef>
                <a:spcPts val="1000"/>
              </a:spcBef>
              <a:spcAft>
                <a:spcPts val="0"/>
              </a:spcAft>
              <a:buSzPts val="2200"/>
              <a:buChar char="►"/>
            </a:pPr>
            <a:r>
              <a:rPr lang="en-US" sz="2200"/>
              <a:t>toxicity.</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500"/>
                                        <p:tgtEl>
                                          <p:spTgt spid="22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animEffect filter="fade" transition="in">
                                      <p:cBhvr>
                                        <p:cTn dur="500"/>
                                        <p:tgtEl>
                                          <p:spTgt spid="22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0">
                                            <p:txEl>
                                              <p:pRg end="2" st="2"/>
                                            </p:txEl>
                                          </p:spTgt>
                                        </p:tgtEl>
                                        <p:attrNameLst>
                                          <p:attrName>style.visibility</p:attrName>
                                        </p:attrNameLst>
                                      </p:cBhvr>
                                      <p:to>
                                        <p:strVal val="visible"/>
                                      </p:to>
                                    </p:set>
                                    <p:animEffect filter="fade" transition="in">
                                      <p:cBhvr>
                                        <p:cTn dur="500"/>
                                        <p:tgtEl>
                                          <p:spTgt spid="22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0">
                                            <p:txEl>
                                              <p:pRg end="3" st="3"/>
                                            </p:txEl>
                                          </p:spTgt>
                                        </p:tgtEl>
                                        <p:attrNameLst>
                                          <p:attrName>style.visibility</p:attrName>
                                        </p:attrNameLst>
                                      </p:cBhvr>
                                      <p:to>
                                        <p:strVal val="visible"/>
                                      </p:to>
                                    </p:set>
                                    <p:animEffect filter="fade" transition="in">
                                      <p:cBhvr>
                                        <p:cTn dur="500"/>
                                        <p:tgtEl>
                                          <p:spTgt spid="22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0">
                                            <p:txEl>
                                              <p:pRg end="4" st="4"/>
                                            </p:txEl>
                                          </p:spTgt>
                                        </p:tgtEl>
                                        <p:attrNameLst>
                                          <p:attrName>style.visibility</p:attrName>
                                        </p:attrNameLst>
                                      </p:cBhvr>
                                      <p:to>
                                        <p:strVal val="visible"/>
                                      </p:to>
                                    </p:set>
                                    <p:animEffect filter="fade" transition="in">
                                      <p:cBhvr>
                                        <p:cTn dur="500"/>
                                        <p:tgtEl>
                                          <p:spTgt spid="22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0">
                                            <p:txEl>
                                              <p:pRg end="5" st="5"/>
                                            </p:txEl>
                                          </p:spTgt>
                                        </p:tgtEl>
                                        <p:attrNameLst>
                                          <p:attrName>style.visibility</p:attrName>
                                        </p:attrNameLst>
                                      </p:cBhvr>
                                      <p:to>
                                        <p:strVal val="visible"/>
                                      </p:to>
                                    </p:set>
                                    <p:animEffect filter="fade" transition="in">
                                      <p:cBhvr>
                                        <p:cTn dur="500"/>
                                        <p:tgtEl>
                                          <p:spTgt spid="22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25d2357cdc_0_7"/>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Superheroes</a:t>
            </a:r>
            <a:r>
              <a:rPr lang="en-US"/>
              <a:t> in fresh juice:</a:t>
            </a:r>
            <a:endParaRPr/>
          </a:p>
        </p:txBody>
      </p:sp>
      <p:sp>
        <p:nvSpPr>
          <p:cNvPr id="227" name="Google Shape;227;g325d2357cdc_0_7"/>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87350" lvl="0" marL="342900" rtl="0" algn="l">
              <a:lnSpc>
                <a:spcPct val="100000"/>
              </a:lnSpc>
              <a:spcBef>
                <a:spcPts val="1000"/>
              </a:spcBef>
              <a:spcAft>
                <a:spcPts val="0"/>
              </a:spcAft>
              <a:buSzPts val="2940"/>
              <a:buChar char="►"/>
            </a:pPr>
            <a:r>
              <a:rPr b="1" lang="en-US" sz="2500"/>
              <a:t>Enzymes</a:t>
            </a:r>
            <a:r>
              <a:rPr lang="en-US" sz="2500"/>
              <a:t> - </a:t>
            </a:r>
            <a:endParaRPr sz="2500"/>
          </a:p>
          <a:p>
            <a:pPr indent="-415290" lvl="1" marL="914400" rtl="0" algn="l">
              <a:lnSpc>
                <a:spcPct val="100000"/>
              </a:lnSpc>
              <a:spcBef>
                <a:spcPts val="1000"/>
              </a:spcBef>
              <a:spcAft>
                <a:spcPts val="0"/>
              </a:spcAft>
              <a:buSzPts val="2940"/>
              <a:buChar char="►"/>
            </a:pPr>
            <a:r>
              <a:rPr lang="en-US" sz="2300"/>
              <a:t>Fresh juice offers those living molecules known as enzymes.</a:t>
            </a:r>
            <a:endParaRPr sz="2300"/>
          </a:p>
          <a:p>
            <a:pPr indent="-415290" lvl="1" marL="914400" rtl="0" algn="l">
              <a:lnSpc>
                <a:spcPct val="100000"/>
              </a:lnSpc>
              <a:spcBef>
                <a:spcPts val="1000"/>
              </a:spcBef>
              <a:spcAft>
                <a:spcPts val="0"/>
              </a:spcAft>
              <a:buSzPts val="2940"/>
              <a:buChar char="►"/>
            </a:pPr>
            <a:r>
              <a:rPr lang="en-US" sz="2300"/>
              <a:t>Without enzymes, we would not have life in our cells. </a:t>
            </a:r>
            <a:endParaRPr sz="2300"/>
          </a:p>
          <a:p>
            <a:pPr indent="-415290" lvl="1" marL="914400" rtl="0" algn="l">
              <a:lnSpc>
                <a:spcPct val="100000"/>
              </a:lnSpc>
              <a:spcBef>
                <a:spcPts val="1000"/>
              </a:spcBef>
              <a:spcAft>
                <a:spcPts val="0"/>
              </a:spcAft>
              <a:buSzPts val="2940"/>
              <a:buChar char="►"/>
            </a:pPr>
            <a:r>
              <a:rPr lang="en-US" sz="2300"/>
              <a:t>Enzymes help breakdown our food in the digestive </a:t>
            </a:r>
            <a:r>
              <a:rPr lang="en-US" sz="2300"/>
              <a:t>tract</a:t>
            </a:r>
            <a:r>
              <a:rPr lang="en-US" sz="2300"/>
              <a:t>. </a:t>
            </a:r>
            <a:endParaRPr sz="2300"/>
          </a:p>
          <a:p>
            <a:pPr indent="-415290" lvl="1" marL="914400" rtl="0" algn="l">
              <a:lnSpc>
                <a:spcPct val="100000"/>
              </a:lnSpc>
              <a:spcBef>
                <a:spcPts val="1000"/>
              </a:spcBef>
              <a:spcAft>
                <a:spcPts val="0"/>
              </a:spcAft>
              <a:buSzPts val="2940"/>
              <a:buChar char="►"/>
            </a:pPr>
            <a:r>
              <a:rPr lang="en-US" sz="2300"/>
              <a:t>This is one reason raw juice requires very little energy expenditure during digestion.</a:t>
            </a:r>
            <a:endParaRPr sz="2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animEffect filter="fade" transition="in">
                                      <p:cBhvr>
                                        <p:cTn dur="500"/>
                                        <p:tgtEl>
                                          <p:spTgt spid="22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animEffect filter="fade" transition="in">
                                      <p:cBhvr>
                                        <p:cTn dur="500"/>
                                        <p:tgtEl>
                                          <p:spTgt spid="22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7">
                                            <p:txEl>
                                              <p:pRg end="2" st="2"/>
                                            </p:txEl>
                                          </p:spTgt>
                                        </p:tgtEl>
                                        <p:attrNameLst>
                                          <p:attrName>style.visibility</p:attrName>
                                        </p:attrNameLst>
                                      </p:cBhvr>
                                      <p:to>
                                        <p:strVal val="visible"/>
                                      </p:to>
                                    </p:set>
                                    <p:animEffect filter="fade" transition="in">
                                      <p:cBhvr>
                                        <p:cTn dur="500"/>
                                        <p:tgtEl>
                                          <p:spTgt spid="22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7">
                                            <p:txEl>
                                              <p:pRg end="3" st="3"/>
                                            </p:txEl>
                                          </p:spTgt>
                                        </p:tgtEl>
                                        <p:attrNameLst>
                                          <p:attrName>style.visibility</p:attrName>
                                        </p:attrNameLst>
                                      </p:cBhvr>
                                      <p:to>
                                        <p:strVal val="visible"/>
                                      </p:to>
                                    </p:set>
                                    <p:animEffect filter="fade" transition="in">
                                      <p:cBhvr>
                                        <p:cTn dur="500"/>
                                        <p:tgtEl>
                                          <p:spTgt spid="227">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7">
                                            <p:txEl>
                                              <p:pRg end="4" st="4"/>
                                            </p:txEl>
                                          </p:spTgt>
                                        </p:tgtEl>
                                        <p:attrNameLst>
                                          <p:attrName>style.visibility</p:attrName>
                                        </p:attrNameLst>
                                      </p:cBhvr>
                                      <p:to>
                                        <p:strVal val="visible"/>
                                      </p:to>
                                    </p:set>
                                    <p:animEffect filter="fade" transition="in">
                                      <p:cBhvr>
                                        <p:cTn dur="500"/>
                                        <p:tgtEl>
                                          <p:spTgt spid="22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325d2357cdc_0_67"/>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Superheroes in fresh juice:</a:t>
            </a:r>
            <a:endParaRPr/>
          </a:p>
        </p:txBody>
      </p:sp>
      <p:sp>
        <p:nvSpPr>
          <p:cNvPr id="234" name="Google Shape;234;g325d2357cdc_0_67"/>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87350" lvl="0" marL="342900" rtl="0" algn="l">
              <a:lnSpc>
                <a:spcPct val="100000"/>
              </a:lnSpc>
              <a:spcBef>
                <a:spcPts val="1000"/>
              </a:spcBef>
              <a:spcAft>
                <a:spcPts val="0"/>
              </a:spcAft>
              <a:buSzPts val="2940"/>
              <a:buChar char="►"/>
            </a:pPr>
            <a:r>
              <a:rPr b="1" lang="en-US" sz="2500"/>
              <a:t>Phytonutrients</a:t>
            </a:r>
            <a:r>
              <a:rPr lang="en-US" sz="2500"/>
              <a:t> - </a:t>
            </a:r>
            <a:endParaRPr sz="2500"/>
          </a:p>
          <a:p>
            <a:pPr indent="-415290" lvl="1" marL="914400" rtl="0" algn="l">
              <a:spcBef>
                <a:spcPts val="1000"/>
              </a:spcBef>
              <a:spcAft>
                <a:spcPts val="0"/>
              </a:spcAft>
              <a:buSzPts val="2940"/>
              <a:buChar char="►"/>
            </a:pPr>
            <a:r>
              <a:rPr lang="en-US" sz="2300"/>
              <a:t>Plant chemicals help to protect plants from disease and prevent disease. </a:t>
            </a:r>
            <a:endParaRPr sz="2300"/>
          </a:p>
          <a:p>
            <a:pPr indent="-415290" lvl="1" marL="914400" rtl="0" algn="l">
              <a:spcBef>
                <a:spcPts val="1000"/>
              </a:spcBef>
              <a:spcAft>
                <a:spcPts val="0"/>
              </a:spcAft>
              <a:buSzPts val="2940"/>
              <a:buChar char="►"/>
            </a:pPr>
            <a:r>
              <a:rPr lang="en-US" sz="2300"/>
              <a:t>Many phytonutrients such as apigenin, luteolin and kaempferol have been shown to fight cancer and prevent disease in the human body.</a:t>
            </a:r>
            <a:endParaRPr sz="2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animEffect filter="fade" transition="in">
                                      <p:cBhvr>
                                        <p:cTn dur="500"/>
                                        <p:tgtEl>
                                          <p:spTgt spid="23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4">
                                            <p:txEl>
                                              <p:pRg end="1" st="1"/>
                                            </p:txEl>
                                          </p:spTgt>
                                        </p:tgtEl>
                                        <p:attrNameLst>
                                          <p:attrName>style.visibility</p:attrName>
                                        </p:attrNameLst>
                                      </p:cBhvr>
                                      <p:to>
                                        <p:strVal val="visible"/>
                                      </p:to>
                                    </p:set>
                                    <p:animEffect filter="fade" transition="in">
                                      <p:cBhvr>
                                        <p:cTn dur="500"/>
                                        <p:tgtEl>
                                          <p:spTgt spid="23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4">
                                            <p:txEl>
                                              <p:pRg end="2" st="2"/>
                                            </p:txEl>
                                          </p:spTgt>
                                        </p:tgtEl>
                                        <p:attrNameLst>
                                          <p:attrName>style.visibility</p:attrName>
                                        </p:attrNameLst>
                                      </p:cBhvr>
                                      <p:to>
                                        <p:strVal val="visible"/>
                                      </p:to>
                                    </p:set>
                                    <p:animEffect filter="fade" transition="in">
                                      <p:cBhvr>
                                        <p:cTn dur="500"/>
                                        <p:tgtEl>
                                          <p:spTgt spid="23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325d2357cdc_0_75"/>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Superheroes in fresh juice:</a:t>
            </a:r>
            <a:endParaRPr/>
          </a:p>
        </p:txBody>
      </p:sp>
      <p:sp>
        <p:nvSpPr>
          <p:cNvPr id="241" name="Google Shape;241;g325d2357cdc_0_75"/>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87350" lvl="0" marL="342900" rtl="0" algn="l">
              <a:lnSpc>
                <a:spcPct val="100000"/>
              </a:lnSpc>
              <a:spcBef>
                <a:spcPts val="1000"/>
              </a:spcBef>
              <a:spcAft>
                <a:spcPts val="0"/>
              </a:spcAft>
              <a:buSzPts val="2940"/>
              <a:buChar char="►"/>
            </a:pPr>
            <a:r>
              <a:rPr b="1" lang="en-US" sz="2500"/>
              <a:t>Biophotons</a:t>
            </a:r>
            <a:r>
              <a:rPr lang="en-US" sz="2500"/>
              <a:t> - </a:t>
            </a:r>
            <a:endParaRPr sz="2500"/>
          </a:p>
          <a:p>
            <a:pPr indent="-415290" lvl="1" marL="914400" rtl="0" algn="l">
              <a:spcBef>
                <a:spcPts val="1000"/>
              </a:spcBef>
              <a:spcAft>
                <a:spcPts val="0"/>
              </a:spcAft>
              <a:buSzPts val="2940"/>
              <a:buChar char="►"/>
            </a:pPr>
            <a:r>
              <a:rPr lang="en-US" sz="2300"/>
              <a:t>Photons are the light rays of energy found in plants, which they absorb from the sun.</a:t>
            </a:r>
            <a:endParaRPr sz="2300"/>
          </a:p>
          <a:p>
            <a:pPr indent="-415290" lvl="1" marL="914400" rtl="0" algn="l">
              <a:spcBef>
                <a:spcPts val="1000"/>
              </a:spcBef>
              <a:spcAft>
                <a:spcPts val="0"/>
              </a:spcAft>
              <a:buSzPts val="2940"/>
              <a:buChar char="►"/>
            </a:pPr>
            <a:r>
              <a:rPr lang="en-US" sz="2300"/>
              <a:t>Biophotons feed the mitochondria of the cells, which produce ATP—our body’s energy fuel.</a:t>
            </a:r>
            <a:endParaRPr sz="2300"/>
          </a:p>
          <a:p>
            <a:pPr indent="-415290" lvl="1" marL="914400" rtl="0" algn="l">
              <a:spcBef>
                <a:spcPts val="1000"/>
              </a:spcBef>
              <a:spcAft>
                <a:spcPts val="0"/>
              </a:spcAft>
              <a:buSzPts val="2940"/>
              <a:buChar char="►"/>
            </a:pPr>
            <a:r>
              <a:rPr lang="en-US" sz="2300"/>
              <a:t>They are believed to contribute to our energy, vitality and a feeling of vibrancy and well-being.</a:t>
            </a:r>
            <a:endParaRPr sz="2300"/>
          </a:p>
          <a:p>
            <a:pPr indent="-415290" lvl="1" marL="914400" rtl="0" algn="l">
              <a:spcBef>
                <a:spcPts val="1000"/>
              </a:spcBef>
              <a:spcAft>
                <a:spcPts val="0"/>
              </a:spcAft>
              <a:buSzPts val="2940"/>
              <a:buChar char="►"/>
            </a:pPr>
            <a:r>
              <a:rPr lang="en-US" sz="2300"/>
              <a:t>Heat destroys them.</a:t>
            </a:r>
            <a:endParaRPr sz="2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1">
                                            <p:txEl>
                                              <p:pRg end="0" st="0"/>
                                            </p:txEl>
                                          </p:spTgt>
                                        </p:tgtEl>
                                        <p:attrNameLst>
                                          <p:attrName>style.visibility</p:attrName>
                                        </p:attrNameLst>
                                      </p:cBhvr>
                                      <p:to>
                                        <p:strVal val="visible"/>
                                      </p:to>
                                    </p:set>
                                    <p:animEffect filter="fade" transition="in">
                                      <p:cBhvr>
                                        <p:cTn dur="500"/>
                                        <p:tgtEl>
                                          <p:spTgt spid="24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1">
                                            <p:txEl>
                                              <p:pRg end="1" st="1"/>
                                            </p:txEl>
                                          </p:spTgt>
                                        </p:tgtEl>
                                        <p:attrNameLst>
                                          <p:attrName>style.visibility</p:attrName>
                                        </p:attrNameLst>
                                      </p:cBhvr>
                                      <p:to>
                                        <p:strVal val="visible"/>
                                      </p:to>
                                    </p:set>
                                    <p:animEffect filter="fade" transition="in">
                                      <p:cBhvr>
                                        <p:cTn dur="500"/>
                                        <p:tgtEl>
                                          <p:spTgt spid="24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1">
                                            <p:txEl>
                                              <p:pRg end="2" st="2"/>
                                            </p:txEl>
                                          </p:spTgt>
                                        </p:tgtEl>
                                        <p:attrNameLst>
                                          <p:attrName>style.visibility</p:attrName>
                                        </p:attrNameLst>
                                      </p:cBhvr>
                                      <p:to>
                                        <p:strVal val="visible"/>
                                      </p:to>
                                    </p:set>
                                    <p:animEffect filter="fade" transition="in">
                                      <p:cBhvr>
                                        <p:cTn dur="500"/>
                                        <p:tgtEl>
                                          <p:spTgt spid="24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1">
                                            <p:txEl>
                                              <p:pRg end="3" st="3"/>
                                            </p:txEl>
                                          </p:spTgt>
                                        </p:tgtEl>
                                        <p:attrNameLst>
                                          <p:attrName>style.visibility</p:attrName>
                                        </p:attrNameLst>
                                      </p:cBhvr>
                                      <p:to>
                                        <p:strVal val="visible"/>
                                      </p:to>
                                    </p:set>
                                    <p:animEffect filter="fade" transition="in">
                                      <p:cBhvr>
                                        <p:cTn dur="500"/>
                                        <p:tgtEl>
                                          <p:spTgt spid="24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1">
                                            <p:txEl>
                                              <p:pRg end="4" st="4"/>
                                            </p:txEl>
                                          </p:spTgt>
                                        </p:tgtEl>
                                        <p:attrNameLst>
                                          <p:attrName>style.visibility</p:attrName>
                                        </p:attrNameLst>
                                      </p:cBhvr>
                                      <p:to>
                                        <p:strVal val="visible"/>
                                      </p:to>
                                    </p:set>
                                    <p:animEffect filter="fade" transition="in">
                                      <p:cBhvr>
                                        <p:cTn dur="500"/>
                                        <p:tgtEl>
                                          <p:spTgt spid="24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325d2357cdc_0_1"/>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Frequently Asked Questions About Juice</a:t>
            </a:r>
            <a:endParaRPr/>
          </a:p>
        </p:txBody>
      </p:sp>
      <p:sp>
        <p:nvSpPr>
          <p:cNvPr id="248" name="Google Shape;248;g325d2357cdc_0_1"/>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68300" lvl="0" marL="342900" rtl="0" algn="l">
              <a:lnSpc>
                <a:spcPct val="100000"/>
              </a:lnSpc>
              <a:spcBef>
                <a:spcPts val="1000"/>
              </a:spcBef>
              <a:spcAft>
                <a:spcPts val="0"/>
              </a:spcAft>
              <a:buSzPts val="2640"/>
              <a:buChar char="►"/>
            </a:pPr>
            <a:r>
              <a:rPr lang="en-US" sz="2200"/>
              <a:t>Next we’ll cover several frequently asked questions about juice and juicing.</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8">
                                            <p:txEl>
                                              <p:pRg end="0" st="0"/>
                                            </p:txEl>
                                          </p:spTgt>
                                        </p:tgtEl>
                                        <p:attrNameLst>
                                          <p:attrName>style.visibility</p:attrName>
                                        </p:attrNameLst>
                                      </p:cBhvr>
                                      <p:to>
                                        <p:strVal val="visible"/>
                                      </p:to>
                                    </p:set>
                                    <p:animEffect filter="fade" transition="in">
                                      <p:cBhvr>
                                        <p:cTn dur="500"/>
                                        <p:tgtEl>
                                          <p:spTgt spid="24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325d2357cdc_0_106"/>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Does juice have too much sugar?</a:t>
            </a:r>
            <a:endParaRPr/>
          </a:p>
        </p:txBody>
      </p:sp>
      <p:sp>
        <p:nvSpPr>
          <p:cNvPr id="255" name="Google Shape;255;g325d2357cdc_0_106"/>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96240" lvl="0" marL="457200" rtl="0" algn="l">
              <a:spcBef>
                <a:spcPts val="1000"/>
              </a:spcBef>
              <a:spcAft>
                <a:spcPts val="0"/>
              </a:spcAft>
              <a:buSzPts val="2640"/>
              <a:buChar char="►"/>
            </a:pPr>
            <a:r>
              <a:rPr lang="en-US" sz="2200"/>
              <a:t>Vegetable juice has very little sugar with the exception of carrot and beet juice.</a:t>
            </a:r>
            <a:endParaRPr sz="2200"/>
          </a:p>
          <a:p>
            <a:pPr indent="-396240" lvl="0" marL="457200" rtl="0" algn="l">
              <a:spcBef>
                <a:spcPts val="1000"/>
              </a:spcBef>
              <a:spcAft>
                <a:spcPts val="0"/>
              </a:spcAft>
              <a:buSzPts val="2640"/>
              <a:buChar char="►"/>
            </a:pPr>
            <a:r>
              <a:rPr lang="en-US" sz="2200"/>
              <a:t>Dilute those with plenty of green juices. </a:t>
            </a:r>
            <a:endParaRPr sz="2200"/>
          </a:p>
          <a:p>
            <a:pPr indent="-396240" lvl="0" marL="457200" rtl="0" algn="l">
              <a:spcBef>
                <a:spcPts val="1000"/>
              </a:spcBef>
              <a:spcAft>
                <a:spcPts val="0"/>
              </a:spcAft>
              <a:buSzPts val="2640"/>
              <a:buChar char="►"/>
            </a:pPr>
            <a:r>
              <a:rPr lang="en-US" sz="2200"/>
              <a:t>You can flavor veggie juice with lemon or lime.</a:t>
            </a:r>
            <a:endParaRPr sz="2200"/>
          </a:p>
          <a:p>
            <a:pPr indent="-396240" lvl="0" marL="457200" rtl="0" algn="l">
              <a:spcBef>
                <a:spcPts val="1000"/>
              </a:spcBef>
              <a:spcAft>
                <a:spcPts val="0"/>
              </a:spcAft>
              <a:buSzPts val="2640"/>
              <a:buChar char="►"/>
            </a:pPr>
            <a:r>
              <a:rPr lang="en-US" sz="2200"/>
              <a:t>You can sweeten it with a little green apple or berries. </a:t>
            </a:r>
            <a:endParaRPr sz="2200"/>
          </a:p>
          <a:p>
            <a:pPr indent="-396240" lvl="0" marL="457200" rtl="0" algn="l">
              <a:spcBef>
                <a:spcPts val="1000"/>
              </a:spcBef>
              <a:spcAft>
                <a:spcPts val="0"/>
              </a:spcAft>
              <a:buSzPts val="2640"/>
              <a:buChar char="►"/>
            </a:pPr>
            <a:r>
              <a:rPr lang="en-US" sz="2200"/>
              <a:t>Green vegetables, ginger, turmeric root, garlic and lemon and lime have virtually no sugar. </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5">
                                            <p:txEl>
                                              <p:pRg end="0" st="0"/>
                                            </p:txEl>
                                          </p:spTgt>
                                        </p:tgtEl>
                                        <p:attrNameLst>
                                          <p:attrName>style.visibility</p:attrName>
                                        </p:attrNameLst>
                                      </p:cBhvr>
                                      <p:to>
                                        <p:strVal val="visible"/>
                                      </p:to>
                                    </p:set>
                                    <p:animEffect filter="fade" transition="in">
                                      <p:cBhvr>
                                        <p:cTn dur="500"/>
                                        <p:tgtEl>
                                          <p:spTgt spid="25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5">
                                            <p:txEl>
                                              <p:pRg end="1" st="1"/>
                                            </p:txEl>
                                          </p:spTgt>
                                        </p:tgtEl>
                                        <p:attrNameLst>
                                          <p:attrName>style.visibility</p:attrName>
                                        </p:attrNameLst>
                                      </p:cBhvr>
                                      <p:to>
                                        <p:strVal val="visible"/>
                                      </p:to>
                                    </p:set>
                                    <p:animEffect filter="fade" transition="in">
                                      <p:cBhvr>
                                        <p:cTn dur="500"/>
                                        <p:tgtEl>
                                          <p:spTgt spid="25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5">
                                            <p:txEl>
                                              <p:pRg end="2" st="2"/>
                                            </p:txEl>
                                          </p:spTgt>
                                        </p:tgtEl>
                                        <p:attrNameLst>
                                          <p:attrName>style.visibility</p:attrName>
                                        </p:attrNameLst>
                                      </p:cBhvr>
                                      <p:to>
                                        <p:strVal val="visible"/>
                                      </p:to>
                                    </p:set>
                                    <p:animEffect filter="fade" transition="in">
                                      <p:cBhvr>
                                        <p:cTn dur="500"/>
                                        <p:tgtEl>
                                          <p:spTgt spid="25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5">
                                            <p:txEl>
                                              <p:pRg end="3" st="3"/>
                                            </p:txEl>
                                          </p:spTgt>
                                        </p:tgtEl>
                                        <p:attrNameLst>
                                          <p:attrName>style.visibility</p:attrName>
                                        </p:attrNameLst>
                                      </p:cBhvr>
                                      <p:to>
                                        <p:strVal val="visible"/>
                                      </p:to>
                                    </p:set>
                                    <p:animEffect filter="fade" transition="in">
                                      <p:cBhvr>
                                        <p:cTn dur="500"/>
                                        <p:tgtEl>
                                          <p:spTgt spid="25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5">
                                            <p:txEl>
                                              <p:pRg end="4" st="4"/>
                                            </p:txEl>
                                          </p:spTgt>
                                        </p:tgtEl>
                                        <p:attrNameLst>
                                          <p:attrName>style.visibility</p:attrName>
                                        </p:attrNameLst>
                                      </p:cBhvr>
                                      <p:to>
                                        <p:strVal val="visible"/>
                                      </p:to>
                                    </p:set>
                                    <p:animEffect filter="fade" transition="in">
                                      <p:cBhvr>
                                        <p:cTn dur="500"/>
                                        <p:tgtEl>
                                          <p:spTgt spid="25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325d2357cdc_0_116"/>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Does juice have too much sugar?</a:t>
            </a:r>
            <a:endParaRPr/>
          </a:p>
        </p:txBody>
      </p:sp>
      <p:sp>
        <p:nvSpPr>
          <p:cNvPr id="262" name="Google Shape;262;g325d2357cdc_0_116"/>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96240" lvl="0" marL="457200" rtl="0" algn="l">
              <a:spcBef>
                <a:spcPts val="1000"/>
              </a:spcBef>
              <a:spcAft>
                <a:spcPts val="0"/>
              </a:spcAft>
              <a:buSzPts val="2640"/>
              <a:buChar char="►"/>
            </a:pPr>
            <a:r>
              <a:rPr lang="en-US" sz="2200"/>
              <a:t>Even diabetics can juice greens, especially green bean juice. </a:t>
            </a:r>
            <a:endParaRPr sz="2200"/>
          </a:p>
          <a:p>
            <a:pPr indent="-396240" lvl="0" marL="457200" rtl="0" algn="l">
              <a:spcBef>
                <a:spcPts val="1000"/>
              </a:spcBef>
              <a:spcAft>
                <a:spcPts val="0"/>
              </a:spcAft>
              <a:buSzPts val="2640"/>
              <a:buChar char="►"/>
            </a:pPr>
            <a:r>
              <a:rPr lang="en-US" sz="2200"/>
              <a:t>many people in the health professions have no idea that greens can be juiced. </a:t>
            </a:r>
            <a:endParaRPr sz="2200"/>
          </a:p>
          <a:p>
            <a:pPr indent="-396240" lvl="0" marL="457200" rtl="0" algn="l">
              <a:spcBef>
                <a:spcPts val="1000"/>
              </a:spcBef>
              <a:spcAft>
                <a:spcPts val="0"/>
              </a:spcAft>
              <a:buSzPts val="2640"/>
              <a:buChar char="►"/>
            </a:pPr>
            <a:r>
              <a:rPr lang="en-US" sz="2200"/>
              <a:t>They are talking about fruit juice when they say that juice has too much sugar. </a:t>
            </a:r>
            <a:endParaRPr sz="2200"/>
          </a:p>
          <a:p>
            <a:pPr indent="-396240" lvl="0" marL="457200" rtl="0" algn="l">
              <a:spcBef>
                <a:spcPts val="1000"/>
              </a:spcBef>
              <a:spcAft>
                <a:spcPts val="0"/>
              </a:spcAft>
              <a:buSzPts val="2640"/>
              <a:buChar char="►"/>
            </a:pPr>
            <a:r>
              <a:rPr lang="en-US" sz="2200"/>
              <a:t>Cherie does not recommend drinking straight fruit juice because of the sugar content. </a:t>
            </a:r>
            <a:endParaRPr sz="2200"/>
          </a:p>
          <a:p>
            <a:pPr indent="-396240" lvl="0" marL="457200" rtl="0" algn="l">
              <a:spcBef>
                <a:spcPts val="1000"/>
              </a:spcBef>
              <a:spcAft>
                <a:spcPts val="0"/>
              </a:spcAft>
              <a:buSzPts val="2640"/>
              <a:buChar char="►"/>
            </a:pPr>
            <a:r>
              <a:rPr lang="en-US" sz="2200"/>
              <a:t>The lowest sugar fruits are berries and green apples</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Effect filter="fade" transition="in">
                                      <p:cBhvr>
                                        <p:cTn dur="500"/>
                                        <p:tgtEl>
                                          <p:spTgt spid="26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animEffect filter="fade" transition="in">
                                      <p:cBhvr>
                                        <p:cTn dur="500"/>
                                        <p:tgtEl>
                                          <p:spTgt spid="26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animEffect filter="fade" transition="in">
                                      <p:cBhvr>
                                        <p:cTn dur="500"/>
                                        <p:tgtEl>
                                          <p:spTgt spid="26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animEffect filter="fade" transition="in">
                                      <p:cBhvr>
                                        <p:cTn dur="500"/>
                                        <p:tgtEl>
                                          <p:spTgt spid="26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62">
                                            <p:txEl>
                                              <p:pRg end="4" st="4"/>
                                            </p:txEl>
                                          </p:spTgt>
                                        </p:tgtEl>
                                        <p:attrNameLst>
                                          <p:attrName>style.visibility</p:attrName>
                                        </p:attrNameLst>
                                      </p:cBhvr>
                                      <p:to>
                                        <p:strVal val="visible"/>
                                      </p:to>
                                    </p:set>
                                    <p:animEffect filter="fade" transition="in">
                                      <p:cBhvr>
                                        <p:cTn dur="500"/>
                                        <p:tgtEl>
                                          <p:spTgt spid="26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325d2357cdc_0_100"/>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During cancer treatments, who should NOT drink raw juice?</a:t>
            </a:r>
            <a:endParaRPr/>
          </a:p>
        </p:txBody>
      </p:sp>
      <p:sp>
        <p:nvSpPr>
          <p:cNvPr id="269" name="Google Shape;269;g325d2357cdc_0_100"/>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408940" lvl="0" marL="457200" rtl="0" algn="l">
              <a:spcBef>
                <a:spcPts val="1000"/>
              </a:spcBef>
              <a:spcAft>
                <a:spcPts val="0"/>
              </a:spcAft>
              <a:buSzPts val="2840"/>
              <a:buChar char="►"/>
            </a:pPr>
            <a:r>
              <a:rPr lang="en-US" sz="2400"/>
              <a:t>Anyone going through a treatment that causes the immune system to be extremely depressed and are told they can't have any raw food during that treatment should not drink raw juice.</a:t>
            </a:r>
            <a:endParaRPr sz="2400"/>
          </a:p>
          <a:p>
            <a:pPr indent="-408940" lvl="0" marL="457200" rtl="0" algn="l">
              <a:spcBef>
                <a:spcPts val="1000"/>
              </a:spcBef>
              <a:spcAft>
                <a:spcPts val="0"/>
              </a:spcAft>
              <a:buSzPts val="2840"/>
              <a:buChar char="►"/>
            </a:pPr>
            <a:r>
              <a:rPr lang="en-US" sz="2400"/>
              <a:t>Everyone else can greatly benefit from fresh raw juice each day.</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animEffect filter="fade" transition="in">
                                      <p:cBhvr>
                                        <p:cTn dur="500"/>
                                        <p:tgtEl>
                                          <p:spTgt spid="26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69">
                                            <p:txEl>
                                              <p:pRg end="1" st="1"/>
                                            </p:txEl>
                                          </p:spTgt>
                                        </p:tgtEl>
                                        <p:attrNameLst>
                                          <p:attrName>style.visibility</p:attrName>
                                        </p:attrNameLst>
                                      </p:cBhvr>
                                      <p:to>
                                        <p:strVal val="visible"/>
                                      </p:to>
                                    </p:set>
                                    <p:animEffect filter="fade" transition="in">
                                      <p:cBhvr>
                                        <p:cTn dur="500"/>
                                        <p:tgtEl>
                                          <p:spTgt spid="26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325d2357cdc_0_94"/>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Why should we juice? Why not just eat the fruits and vegetables?</a:t>
            </a:r>
            <a:endParaRPr/>
          </a:p>
        </p:txBody>
      </p:sp>
      <p:sp>
        <p:nvSpPr>
          <p:cNvPr id="276" name="Google Shape;276;g325d2357cdc_0_94"/>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402590" lvl="0" marL="457200" rtl="0" algn="l">
              <a:spcBef>
                <a:spcPts val="1000"/>
              </a:spcBef>
              <a:spcAft>
                <a:spcPts val="0"/>
              </a:spcAft>
              <a:buSzPts val="2740"/>
              <a:buChar char="►"/>
            </a:pPr>
            <a:r>
              <a:rPr lang="en-US" sz="2300"/>
              <a:t>We can juice far more produce than we would probably eat in a day.</a:t>
            </a:r>
            <a:endParaRPr sz="2300"/>
          </a:p>
          <a:p>
            <a:pPr indent="-402590" lvl="0" marL="457200" rtl="0" algn="l">
              <a:spcBef>
                <a:spcPts val="1000"/>
              </a:spcBef>
              <a:spcAft>
                <a:spcPts val="0"/>
              </a:spcAft>
              <a:buSzPts val="2740"/>
              <a:buChar char="►"/>
            </a:pPr>
            <a:r>
              <a:rPr lang="en-US" sz="2300"/>
              <a:t>We can juice parts of the plant we wouldn't normally eat like stems, leaves and seeds.</a:t>
            </a:r>
            <a:endParaRPr sz="2300"/>
          </a:p>
          <a:p>
            <a:pPr indent="-402590" lvl="0" marL="457200" rtl="0" algn="l">
              <a:spcBef>
                <a:spcPts val="1000"/>
              </a:spcBef>
              <a:spcAft>
                <a:spcPts val="0"/>
              </a:spcAft>
              <a:buSzPts val="2740"/>
              <a:buChar char="►"/>
            </a:pPr>
            <a:r>
              <a:rPr lang="en-US" sz="2300"/>
              <a:t>Juice is broken down so well it gives the digestive system a rest.</a:t>
            </a:r>
            <a:endParaRPr sz="2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animEffect filter="fade" transition="in">
                                      <p:cBhvr>
                                        <p:cTn dur="500"/>
                                        <p:tgtEl>
                                          <p:spTgt spid="27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animEffect filter="fade" transition="in">
                                      <p:cBhvr>
                                        <p:cTn dur="500"/>
                                        <p:tgtEl>
                                          <p:spTgt spid="27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animEffect filter="fade" transition="in">
                                      <p:cBhvr>
                                        <p:cTn dur="500"/>
                                        <p:tgtEl>
                                          <p:spTgt spid="27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gf28176fa85_0_0">
            <a:hlinkClick r:id="rId3"/>
          </p:cNvPr>
          <p:cNvPicPr preferRelativeResize="0"/>
          <p:nvPr/>
        </p:nvPicPr>
        <p:blipFill rotWithShape="1">
          <a:blip r:embed="rId4">
            <a:alphaModFix/>
          </a:blip>
          <a:srcRect b="0" l="0" r="0" t="0"/>
          <a:stretch/>
        </p:blipFill>
        <p:spPr>
          <a:xfrm>
            <a:off x="10530358" y="5236788"/>
            <a:ext cx="1333125" cy="1333100"/>
          </a:xfrm>
          <a:prstGeom prst="rect">
            <a:avLst/>
          </a:prstGeom>
          <a:noFill/>
          <a:ln>
            <a:noFill/>
          </a:ln>
        </p:spPr>
      </p:pic>
      <p:sp>
        <p:nvSpPr>
          <p:cNvPr id="157" name="Google Shape;157;gf28176fa85_0_0"/>
          <p:cNvSpPr/>
          <p:nvPr/>
        </p:nvSpPr>
        <p:spPr>
          <a:xfrm>
            <a:off x="706056" y="937599"/>
            <a:ext cx="8970300" cy="563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1700" u="none" cap="none" strike="noStrike">
                <a:solidFill>
                  <a:schemeClr val="dk1"/>
                </a:solidFill>
                <a:latin typeface="Trebuchet MS"/>
                <a:ea typeface="Trebuchet MS"/>
                <a:cs typeface="Trebuchet MS"/>
                <a:sym typeface="Trebuchet MS"/>
              </a:rPr>
              <a:t>The content contained in these meetings are based on the HealingStrong™ “Group Leader’s Guide &amp; Curriculum”, along with all other materials provided to you by HealingStrong™ which are not intended to be medical advice. The information is not intended to diagnose any medical or psychological condition,or to prevent, treat, or cure such medical or psychological conditions. The information is based on research conducted by the authors. HealingStrong™ encourages everyone to make their own health care decisions based on their own judgment, research, and experience. The information is not intended to replace a one-on-one relationship with a medical doctor or qualified healthcare provider. The Information has not been evaluated by the Food and Drug Administration nor the American Medical Association. Promotion of any and all products and services during this meeting is strictly for informational purposes only and not intended as an endorsement of such products or services. No goods or services are sold at these meetings. Guest speakers are not an endorsement by HealingStrong™ and agree also to adhere to the requirements of this disclaimer. HealingStrong™ reserves the right to use any photograph/video taken at this meeting. Although lessons are geared towards healing from cancer, these lessons are educational in nature and offer information that will equip and empower you with health choices and action steps that you can take that may benefit your overall well-being.  If you are on a healing protocol, whether preventative in nature, or treatment that is conventional, holistic or integrative, the principles taught in these lessons may be applied towards a supportive plan for many health challenges.  Thank you for joining us today!</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25d2357cdc_0_88"/>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What is the difference between juicing and blending?</a:t>
            </a:r>
            <a:endParaRPr/>
          </a:p>
        </p:txBody>
      </p:sp>
      <p:sp>
        <p:nvSpPr>
          <p:cNvPr id="283" name="Google Shape;283;g325d2357cdc_0_88"/>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89890" lvl="0" marL="457200" rtl="0" algn="l">
              <a:spcBef>
                <a:spcPts val="1000"/>
              </a:spcBef>
              <a:spcAft>
                <a:spcPts val="0"/>
              </a:spcAft>
              <a:buSzPts val="2540"/>
              <a:buChar char="►"/>
            </a:pPr>
            <a:r>
              <a:rPr lang="en-US" sz="2100"/>
              <a:t>A juicer extracts juice by separating it from the fiber. </a:t>
            </a:r>
            <a:endParaRPr sz="2100"/>
          </a:p>
          <a:p>
            <a:pPr indent="-389890" lvl="0" marL="457200" rtl="0" algn="l">
              <a:spcBef>
                <a:spcPts val="1000"/>
              </a:spcBef>
              <a:spcAft>
                <a:spcPts val="0"/>
              </a:spcAft>
              <a:buSzPts val="2540"/>
              <a:buChar char="►"/>
            </a:pPr>
            <a:r>
              <a:rPr lang="en-US" sz="2100"/>
              <a:t>A blender such as the </a:t>
            </a:r>
            <a:r>
              <a:rPr lang="en-US" sz="2100"/>
              <a:t>Vitamix</a:t>
            </a:r>
            <a:r>
              <a:rPr lang="en-US" sz="2100"/>
              <a:t> or Ninja blends the produce in one container keeping everything in the mixture. </a:t>
            </a:r>
            <a:endParaRPr sz="2100"/>
          </a:p>
          <a:p>
            <a:pPr indent="-389890" lvl="0" marL="457200" rtl="0" algn="l">
              <a:spcBef>
                <a:spcPts val="1000"/>
              </a:spcBef>
              <a:spcAft>
                <a:spcPts val="0"/>
              </a:spcAft>
              <a:buSzPts val="2540"/>
              <a:buChar char="►"/>
            </a:pPr>
            <a:r>
              <a:rPr lang="en-US" sz="2100"/>
              <a:t>Both smoothies (blended drinks) and juice are good and have their place. </a:t>
            </a:r>
            <a:endParaRPr sz="2100"/>
          </a:p>
          <a:p>
            <a:pPr indent="-389890" lvl="0" marL="457200" rtl="0" algn="l">
              <a:spcBef>
                <a:spcPts val="1000"/>
              </a:spcBef>
              <a:spcAft>
                <a:spcPts val="0"/>
              </a:spcAft>
              <a:buSzPts val="2540"/>
              <a:buChar char="►"/>
            </a:pPr>
            <a:r>
              <a:rPr lang="en-US" sz="2100"/>
              <a:t>But juice is very important to include in a healing diet and healthy lifestyle.</a:t>
            </a:r>
            <a:endParaRPr sz="2100"/>
          </a:p>
          <a:p>
            <a:pPr indent="-389890" lvl="0" marL="457200" rtl="0" algn="l">
              <a:spcBef>
                <a:spcPts val="1000"/>
              </a:spcBef>
              <a:spcAft>
                <a:spcPts val="0"/>
              </a:spcAft>
              <a:buSzPts val="2540"/>
              <a:buChar char="►"/>
            </a:pPr>
            <a:r>
              <a:rPr lang="en-US" sz="2100"/>
              <a:t>Nothing can replace vegetable juice. </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animEffect filter="fade" transition="in">
                                      <p:cBhvr>
                                        <p:cTn dur="500"/>
                                        <p:tgtEl>
                                          <p:spTgt spid="28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3">
                                            <p:txEl>
                                              <p:pRg end="1" st="1"/>
                                            </p:txEl>
                                          </p:spTgt>
                                        </p:tgtEl>
                                        <p:attrNameLst>
                                          <p:attrName>style.visibility</p:attrName>
                                        </p:attrNameLst>
                                      </p:cBhvr>
                                      <p:to>
                                        <p:strVal val="visible"/>
                                      </p:to>
                                    </p:set>
                                    <p:animEffect filter="fade" transition="in">
                                      <p:cBhvr>
                                        <p:cTn dur="500"/>
                                        <p:tgtEl>
                                          <p:spTgt spid="28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3">
                                            <p:txEl>
                                              <p:pRg end="2" st="2"/>
                                            </p:txEl>
                                          </p:spTgt>
                                        </p:tgtEl>
                                        <p:attrNameLst>
                                          <p:attrName>style.visibility</p:attrName>
                                        </p:attrNameLst>
                                      </p:cBhvr>
                                      <p:to>
                                        <p:strVal val="visible"/>
                                      </p:to>
                                    </p:set>
                                    <p:animEffect filter="fade" transition="in">
                                      <p:cBhvr>
                                        <p:cTn dur="500"/>
                                        <p:tgtEl>
                                          <p:spTgt spid="283">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3">
                                            <p:txEl>
                                              <p:pRg end="3" st="3"/>
                                            </p:txEl>
                                          </p:spTgt>
                                        </p:tgtEl>
                                        <p:attrNameLst>
                                          <p:attrName>style.visibility</p:attrName>
                                        </p:attrNameLst>
                                      </p:cBhvr>
                                      <p:to>
                                        <p:strVal val="visible"/>
                                      </p:to>
                                    </p:set>
                                    <p:animEffect filter="fade" transition="in">
                                      <p:cBhvr>
                                        <p:cTn dur="500"/>
                                        <p:tgtEl>
                                          <p:spTgt spid="283">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3">
                                            <p:txEl>
                                              <p:pRg end="4" st="4"/>
                                            </p:txEl>
                                          </p:spTgt>
                                        </p:tgtEl>
                                        <p:attrNameLst>
                                          <p:attrName>style.visibility</p:attrName>
                                        </p:attrNameLst>
                                      </p:cBhvr>
                                      <p:to>
                                        <p:strVal val="visible"/>
                                      </p:to>
                                    </p:set>
                                    <p:animEffect filter="fade" transition="in">
                                      <p:cBhvr>
                                        <p:cTn dur="500"/>
                                        <p:tgtEl>
                                          <p:spTgt spid="28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325d2357cdc_0_82"/>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So why should you juice and not just blend everything up?</a:t>
            </a:r>
            <a:endParaRPr/>
          </a:p>
        </p:txBody>
      </p:sp>
      <p:sp>
        <p:nvSpPr>
          <p:cNvPr id="290" name="Google Shape;290;g325d2357cdc_0_82"/>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64490" lvl="0" marL="457200" rtl="0" algn="l">
              <a:spcBef>
                <a:spcPts val="1000"/>
              </a:spcBef>
              <a:spcAft>
                <a:spcPts val="0"/>
              </a:spcAft>
              <a:buSzPts val="2140"/>
              <a:buAutoNum type="arabicPeriod"/>
            </a:pPr>
            <a:r>
              <a:rPr lang="en-US" sz="2100"/>
              <a:t>J</a:t>
            </a:r>
            <a:r>
              <a:rPr lang="en-US" sz="2100"/>
              <a:t>uice is broken down so well that your body can absorb the nutrients easily. This is an important factor in the healing process.</a:t>
            </a:r>
            <a:endParaRPr sz="2100"/>
          </a:p>
          <a:p>
            <a:pPr indent="-364490" lvl="0" marL="457200" rtl="0" algn="l">
              <a:spcBef>
                <a:spcPts val="1000"/>
              </a:spcBef>
              <a:spcAft>
                <a:spcPts val="0"/>
              </a:spcAft>
              <a:buSzPts val="2140"/>
              <a:buAutoNum type="arabicPeriod"/>
            </a:pPr>
            <a:r>
              <a:rPr lang="en-US" sz="2100"/>
              <a:t>You can juice more than you can blend. With a blender, you are limited to what your container holds.</a:t>
            </a:r>
            <a:endParaRPr sz="2100"/>
          </a:p>
          <a:p>
            <a:pPr indent="-364490" lvl="0" marL="457200" rtl="0" algn="l">
              <a:spcBef>
                <a:spcPts val="1000"/>
              </a:spcBef>
              <a:spcAft>
                <a:spcPts val="0"/>
              </a:spcAft>
              <a:buSzPts val="2140"/>
              <a:buAutoNum type="arabicPeriod"/>
            </a:pPr>
            <a:r>
              <a:rPr lang="en-US" sz="2100"/>
              <a:t>Many people don't like the mushy, fiber-rich consistency of high-vegetable content smoothies. Therefore, they use a lot of fruit, often too much fruit, so it will be palatable.</a:t>
            </a:r>
            <a:endParaRPr sz="2100"/>
          </a:p>
          <a:p>
            <a:pPr indent="-364490" lvl="0" marL="457200" rtl="0" algn="l">
              <a:spcBef>
                <a:spcPts val="1000"/>
              </a:spcBef>
              <a:spcAft>
                <a:spcPts val="0"/>
              </a:spcAft>
              <a:buSzPts val="2140"/>
              <a:buAutoNum type="arabicPeriod"/>
            </a:pPr>
            <a:r>
              <a:rPr lang="en-US" sz="2100"/>
              <a:t>You can juice hard vegetable parts that don't blend well such as broccoli and asparagus stems.</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0">
                                            <p:txEl>
                                              <p:pRg end="0" st="0"/>
                                            </p:txEl>
                                          </p:spTgt>
                                        </p:tgtEl>
                                        <p:attrNameLst>
                                          <p:attrName>style.visibility</p:attrName>
                                        </p:attrNameLst>
                                      </p:cBhvr>
                                      <p:to>
                                        <p:strVal val="visible"/>
                                      </p:to>
                                    </p:set>
                                    <p:animEffect filter="fade" transition="in">
                                      <p:cBhvr>
                                        <p:cTn dur="500"/>
                                        <p:tgtEl>
                                          <p:spTgt spid="29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0">
                                            <p:txEl>
                                              <p:pRg end="1" st="1"/>
                                            </p:txEl>
                                          </p:spTgt>
                                        </p:tgtEl>
                                        <p:attrNameLst>
                                          <p:attrName>style.visibility</p:attrName>
                                        </p:attrNameLst>
                                      </p:cBhvr>
                                      <p:to>
                                        <p:strVal val="visible"/>
                                      </p:to>
                                    </p:set>
                                    <p:animEffect filter="fade" transition="in">
                                      <p:cBhvr>
                                        <p:cTn dur="500"/>
                                        <p:tgtEl>
                                          <p:spTgt spid="29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0">
                                            <p:txEl>
                                              <p:pRg end="2" st="2"/>
                                            </p:txEl>
                                          </p:spTgt>
                                        </p:tgtEl>
                                        <p:attrNameLst>
                                          <p:attrName>style.visibility</p:attrName>
                                        </p:attrNameLst>
                                      </p:cBhvr>
                                      <p:to>
                                        <p:strVal val="visible"/>
                                      </p:to>
                                    </p:set>
                                    <p:animEffect filter="fade" transition="in">
                                      <p:cBhvr>
                                        <p:cTn dur="500"/>
                                        <p:tgtEl>
                                          <p:spTgt spid="29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0">
                                            <p:txEl>
                                              <p:pRg end="3" st="3"/>
                                            </p:txEl>
                                          </p:spTgt>
                                        </p:tgtEl>
                                        <p:attrNameLst>
                                          <p:attrName>style.visibility</p:attrName>
                                        </p:attrNameLst>
                                      </p:cBhvr>
                                      <p:to>
                                        <p:strVal val="visible"/>
                                      </p:to>
                                    </p:set>
                                    <p:animEffect filter="fade" transition="in">
                                      <p:cBhvr>
                                        <p:cTn dur="500"/>
                                        <p:tgtEl>
                                          <p:spTgt spid="29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325d2357cdc_0_129"/>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Do we need the fiber that’s lost in juicing?</a:t>
            </a:r>
            <a:endParaRPr/>
          </a:p>
        </p:txBody>
      </p:sp>
      <p:sp>
        <p:nvSpPr>
          <p:cNvPr id="297" name="Google Shape;297;g325d2357cdc_0_129"/>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89890" lvl="0" marL="457200" rtl="0" algn="l">
              <a:spcBef>
                <a:spcPts val="1000"/>
              </a:spcBef>
              <a:spcAft>
                <a:spcPts val="0"/>
              </a:spcAft>
              <a:buSzPts val="2540"/>
              <a:buChar char="►"/>
            </a:pPr>
            <a:r>
              <a:rPr lang="en-US" sz="2100"/>
              <a:t>We absolutely need fiber in our diet. </a:t>
            </a:r>
            <a:endParaRPr sz="2100"/>
          </a:p>
          <a:p>
            <a:pPr indent="-389890" lvl="0" marL="457200" rtl="0" algn="l">
              <a:spcBef>
                <a:spcPts val="1000"/>
              </a:spcBef>
              <a:spcAft>
                <a:spcPts val="0"/>
              </a:spcAft>
              <a:buSzPts val="2540"/>
              <a:buChar char="►"/>
            </a:pPr>
            <a:r>
              <a:rPr lang="en-US" sz="2100"/>
              <a:t>But we don't need fiber in every mouthful of food or drink. </a:t>
            </a:r>
            <a:endParaRPr sz="2100"/>
          </a:p>
          <a:p>
            <a:pPr indent="-389890" lvl="0" marL="457200" rtl="0" algn="l">
              <a:spcBef>
                <a:spcPts val="1000"/>
              </a:spcBef>
              <a:spcAft>
                <a:spcPts val="0"/>
              </a:spcAft>
              <a:buSzPts val="2540"/>
              <a:buChar char="►"/>
            </a:pPr>
            <a:r>
              <a:rPr lang="en-US" sz="2100"/>
              <a:t>We drink fresh veggie juice as a great supplement to our diet, as a juice fast cleanse or as a therapeutic approach to healing. </a:t>
            </a:r>
            <a:endParaRPr sz="2100"/>
          </a:p>
          <a:p>
            <a:pPr indent="-389890" lvl="0" marL="457200" rtl="0" algn="l">
              <a:spcBef>
                <a:spcPts val="1000"/>
              </a:spcBef>
              <a:spcAft>
                <a:spcPts val="0"/>
              </a:spcAft>
              <a:buSzPts val="2540"/>
              <a:buChar char="►"/>
            </a:pPr>
            <a:r>
              <a:rPr lang="en-US" sz="2100"/>
              <a:t>It's interesting to note that no one ever complains there's no fiber in wine.</a:t>
            </a:r>
            <a:endParaRPr sz="2100"/>
          </a:p>
          <a:p>
            <a:pPr indent="-361950" lvl="0" marL="457200" rtl="0" algn="l">
              <a:spcBef>
                <a:spcPts val="1000"/>
              </a:spcBef>
              <a:spcAft>
                <a:spcPts val="0"/>
              </a:spcAft>
              <a:buSzPts val="2100"/>
              <a:buChar char="►"/>
            </a:pPr>
            <a:r>
              <a:rPr lang="en-US" sz="2100"/>
              <a:t>As for the nutrients in the fiber, in 1996, the US Department of Agriculture analyzed twelve fruits and found that 90% of the nutrients they measured was in the juice rather than the fiber.</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7">
                                            <p:txEl>
                                              <p:pRg end="0" st="0"/>
                                            </p:txEl>
                                          </p:spTgt>
                                        </p:tgtEl>
                                        <p:attrNameLst>
                                          <p:attrName>style.visibility</p:attrName>
                                        </p:attrNameLst>
                                      </p:cBhvr>
                                      <p:to>
                                        <p:strVal val="visible"/>
                                      </p:to>
                                    </p:set>
                                    <p:animEffect filter="fade" transition="in">
                                      <p:cBhvr>
                                        <p:cTn dur="500"/>
                                        <p:tgtEl>
                                          <p:spTgt spid="29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7">
                                            <p:txEl>
                                              <p:pRg end="1" st="1"/>
                                            </p:txEl>
                                          </p:spTgt>
                                        </p:tgtEl>
                                        <p:attrNameLst>
                                          <p:attrName>style.visibility</p:attrName>
                                        </p:attrNameLst>
                                      </p:cBhvr>
                                      <p:to>
                                        <p:strVal val="visible"/>
                                      </p:to>
                                    </p:set>
                                    <p:animEffect filter="fade" transition="in">
                                      <p:cBhvr>
                                        <p:cTn dur="500"/>
                                        <p:tgtEl>
                                          <p:spTgt spid="29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7">
                                            <p:txEl>
                                              <p:pRg end="2" st="2"/>
                                            </p:txEl>
                                          </p:spTgt>
                                        </p:tgtEl>
                                        <p:attrNameLst>
                                          <p:attrName>style.visibility</p:attrName>
                                        </p:attrNameLst>
                                      </p:cBhvr>
                                      <p:to>
                                        <p:strVal val="visible"/>
                                      </p:to>
                                    </p:set>
                                    <p:animEffect filter="fade" transition="in">
                                      <p:cBhvr>
                                        <p:cTn dur="500"/>
                                        <p:tgtEl>
                                          <p:spTgt spid="29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7">
                                            <p:txEl>
                                              <p:pRg end="3" st="3"/>
                                            </p:txEl>
                                          </p:spTgt>
                                        </p:tgtEl>
                                        <p:attrNameLst>
                                          <p:attrName>style.visibility</p:attrName>
                                        </p:attrNameLst>
                                      </p:cBhvr>
                                      <p:to>
                                        <p:strVal val="visible"/>
                                      </p:to>
                                    </p:set>
                                    <p:animEffect filter="fade" transition="in">
                                      <p:cBhvr>
                                        <p:cTn dur="500"/>
                                        <p:tgtEl>
                                          <p:spTgt spid="297">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7">
                                            <p:txEl>
                                              <p:pRg end="4" st="4"/>
                                            </p:txEl>
                                          </p:spTgt>
                                        </p:tgtEl>
                                        <p:attrNameLst>
                                          <p:attrName>style.visibility</p:attrName>
                                        </p:attrNameLst>
                                      </p:cBhvr>
                                      <p:to>
                                        <p:strVal val="visible"/>
                                      </p:to>
                                    </p:set>
                                    <p:animEffect filter="fade" transition="in">
                                      <p:cBhvr>
                                        <p:cTn dur="500"/>
                                        <p:tgtEl>
                                          <p:spTgt spid="29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325d2357cdc_0_149"/>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What about fresh juice versus refrigerated store-bought juice?</a:t>
            </a:r>
            <a:endParaRPr/>
          </a:p>
        </p:txBody>
      </p:sp>
      <p:sp>
        <p:nvSpPr>
          <p:cNvPr id="304" name="Google Shape;304;g325d2357cdc_0_149"/>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96240" lvl="0" marL="457200" rtl="0" algn="l">
              <a:spcBef>
                <a:spcPts val="1000"/>
              </a:spcBef>
              <a:spcAft>
                <a:spcPts val="0"/>
              </a:spcAft>
              <a:buSzPts val="2640"/>
              <a:buChar char="►"/>
            </a:pPr>
            <a:r>
              <a:rPr lang="en-US" sz="2200"/>
              <a:t>Fresh juice is live food, rich in enzymes, vitamins and biophotons that are all killed with heat.</a:t>
            </a:r>
            <a:endParaRPr sz="2200"/>
          </a:p>
          <a:p>
            <a:pPr indent="-396240" lvl="0" marL="457200" rtl="0" algn="l">
              <a:spcBef>
                <a:spcPts val="1000"/>
              </a:spcBef>
              <a:spcAft>
                <a:spcPts val="0"/>
              </a:spcAft>
              <a:buSzPts val="2640"/>
              <a:buChar char="►"/>
            </a:pPr>
            <a:r>
              <a:rPr lang="en-US" sz="2200"/>
              <a:t>Unless a commercial juice is not pasteurized, it will not have these nutrients. </a:t>
            </a:r>
            <a:endParaRPr sz="2200"/>
          </a:p>
          <a:p>
            <a:pPr indent="-396240" lvl="0" marL="457200" rtl="0" algn="l">
              <a:spcBef>
                <a:spcPts val="1000"/>
              </a:spcBef>
              <a:spcAft>
                <a:spcPts val="0"/>
              </a:spcAft>
              <a:buSzPts val="2640"/>
              <a:buChar char="►"/>
            </a:pPr>
            <a:r>
              <a:rPr lang="en-US" sz="2200"/>
              <a:t>Very few commercial juices have met the government criteria for safety without pasteurization. </a:t>
            </a:r>
            <a:endParaRPr sz="2200"/>
          </a:p>
          <a:p>
            <a:pPr indent="-396240" lvl="0" marL="457200" rtl="0" algn="l">
              <a:spcBef>
                <a:spcPts val="1000"/>
              </a:spcBef>
              <a:spcAft>
                <a:spcPts val="0"/>
              </a:spcAft>
              <a:buSzPts val="2640"/>
              <a:buChar char="►"/>
            </a:pPr>
            <a:r>
              <a:rPr lang="en-US" sz="2200"/>
              <a:t>The few that have are quite expensive because of the processing.</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4">
                                            <p:txEl>
                                              <p:pRg end="0" st="0"/>
                                            </p:txEl>
                                          </p:spTgt>
                                        </p:tgtEl>
                                        <p:attrNameLst>
                                          <p:attrName>style.visibility</p:attrName>
                                        </p:attrNameLst>
                                      </p:cBhvr>
                                      <p:to>
                                        <p:strVal val="visible"/>
                                      </p:to>
                                    </p:set>
                                    <p:animEffect filter="fade" transition="in">
                                      <p:cBhvr>
                                        <p:cTn dur="500"/>
                                        <p:tgtEl>
                                          <p:spTgt spid="30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04">
                                            <p:txEl>
                                              <p:pRg end="1" st="1"/>
                                            </p:txEl>
                                          </p:spTgt>
                                        </p:tgtEl>
                                        <p:attrNameLst>
                                          <p:attrName>style.visibility</p:attrName>
                                        </p:attrNameLst>
                                      </p:cBhvr>
                                      <p:to>
                                        <p:strVal val="visible"/>
                                      </p:to>
                                    </p:set>
                                    <p:animEffect filter="fade" transition="in">
                                      <p:cBhvr>
                                        <p:cTn dur="500"/>
                                        <p:tgtEl>
                                          <p:spTgt spid="30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04">
                                            <p:txEl>
                                              <p:pRg end="2" st="2"/>
                                            </p:txEl>
                                          </p:spTgt>
                                        </p:tgtEl>
                                        <p:attrNameLst>
                                          <p:attrName>style.visibility</p:attrName>
                                        </p:attrNameLst>
                                      </p:cBhvr>
                                      <p:to>
                                        <p:strVal val="visible"/>
                                      </p:to>
                                    </p:set>
                                    <p:animEffect filter="fade" transition="in">
                                      <p:cBhvr>
                                        <p:cTn dur="500"/>
                                        <p:tgtEl>
                                          <p:spTgt spid="304">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04">
                                            <p:txEl>
                                              <p:pRg end="3" st="3"/>
                                            </p:txEl>
                                          </p:spTgt>
                                        </p:tgtEl>
                                        <p:attrNameLst>
                                          <p:attrName>style.visibility</p:attrName>
                                        </p:attrNameLst>
                                      </p:cBhvr>
                                      <p:to>
                                        <p:strVal val="visible"/>
                                      </p:to>
                                    </p:set>
                                    <p:animEffect filter="fade" transition="in">
                                      <p:cBhvr>
                                        <p:cTn dur="500"/>
                                        <p:tgtEl>
                                          <p:spTgt spid="30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325d2357cdc_0_14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How long can fresh juice be stored? And can it be frozen?</a:t>
            </a:r>
            <a:endParaRPr/>
          </a:p>
        </p:txBody>
      </p:sp>
      <p:sp>
        <p:nvSpPr>
          <p:cNvPr id="311" name="Google Shape;311;g325d2357cdc_0_143"/>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70840" lvl="0" marL="457200" rtl="0" algn="l">
              <a:spcBef>
                <a:spcPts val="1000"/>
              </a:spcBef>
              <a:spcAft>
                <a:spcPts val="0"/>
              </a:spcAft>
              <a:buSzPts val="2240"/>
              <a:buChar char="►"/>
            </a:pPr>
            <a:r>
              <a:rPr lang="en-US" sz="2000"/>
              <a:t>If</a:t>
            </a:r>
            <a:r>
              <a:rPr lang="en-US" sz="2000"/>
              <a:t> you use a centrifugal juicer, you can usually store fresh juice for 24 hours. </a:t>
            </a:r>
            <a:endParaRPr sz="2000"/>
          </a:p>
          <a:p>
            <a:pPr indent="-383540" lvl="0" marL="457200" rtl="0" algn="l">
              <a:spcBef>
                <a:spcPts val="1000"/>
              </a:spcBef>
              <a:spcAft>
                <a:spcPts val="0"/>
              </a:spcAft>
              <a:buSzPts val="2440"/>
              <a:buChar char="►"/>
            </a:pPr>
            <a:r>
              <a:rPr lang="en-US" sz="2000"/>
              <a:t>If you use a masticating or cold press juicer, it's usually 48 hours. </a:t>
            </a:r>
            <a:endParaRPr sz="2000"/>
          </a:p>
          <a:p>
            <a:pPr indent="-383540" lvl="0" marL="457200" rtl="0" algn="l">
              <a:spcBef>
                <a:spcPts val="1000"/>
              </a:spcBef>
              <a:spcAft>
                <a:spcPts val="0"/>
              </a:spcAft>
              <a:buSzPts val="2440"/>
              <a:buChar char="►"/>
            </a:pPr>
            <a:r>
              <a:rPr lang="en-US" sz="2000"/>
              <a:t>It's best to store in the refrigerator in an airtight container. </a:t>
            </a:r>
            <a:endParaRPr sz="2000"/>
          </a:p>
          <a:p>
            <a:pPr indent="-383540" lvl="0" marL="457200" rtl="0" algn="l">
              <a:spcBef>
                <a:spcPts val="1000"/>
              </a:spcBef>
              <a:spcAft>
                <a:spcPts val="0"/>
              </a:spcAft>
              <a:buSzPts val="2440"/>
              <a:buChar char="►"/>
            </a:pPr>
            <a:r>
              <a:rPr lang="en-US" sz="2000"/>
              <a:t>You can freeze juice. It will last in the freezer about 3 months. </a:t>
            </a:r>
            <a:endParaRPr sz="2000"/>
          </a:p>
          <a:p>
            <a:pPr indent="-383540" lvl="0" marL="457200" rtl="0" algn="l">
              <a:spcBef>
                <a:spcPts val="1000"/>
              </a:spcBef>
              <a:spcAft>
                <a:spcPts val="0"/>
              </a:spcAft>
              <a:buSzPts val="2440"/>
              <a:buChar char="►"/>
            </a:pPr>
            <a:r>
              <a:rPr lang="en-US" sz="2000"/>
              <a:t>It works well to freeze in small canning jars. </a:t>
            </a:r>
            <a:endParaRPr sz="2000"/>
          </a:p>
          <a:p>
            <a:pPr indent="-383540" lvl="0" marL="457200" rtl="0" algn="l">
              <a:spcBef>
                <a:spcPts val="1000"/>
              </a:spcBef>
              <a:spcAft>
                <a:spcPts val="0"/>
              </a:spcAft>
              <a:buSzPts val="2440"/>
              <a:buChar char="►"/>
            </a:pPr>
            <a:r>
              <a:rPr lang="en-US" sz="2000"/>
              <a:t>Don't fill all the way to the top as the juice will expand. Leave some room, like about 2 inches at the top or your glass will break.</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500"/>
                                        <p:tgtEl>
                                          <p:spTgt spid="31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animEffect filter="fade" transition="in">
                                      <p:cBhvr>
                                        <p:cTn dur="500"/>
                                        <p:tgtEl>
                                          <p:spTgt spid="31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1">
                                            <p:txEl>
                                              <p:pRg end="2" st="2"/>
                                            </p:txEl>
                                          </p:spTgt>
                                        </p:tgtEl>
                                        <p:attrNameLst>
                                          <p:attrName>style.visibility</p:attrName>
                                        </p:attrNameLst>
                                      </p:cBhvr>
                                      <p:to>
                                        <p:strVal val="visible"/>
                                      </p:to>
                                    </p:set>
                                    <p:animEffect filter="fade" transition="in">
                                      <p:cBhvr>
                                        <p:cTn dur="500"/>
                                        <p:tgtEl>
                                          <p:spTgt spid="31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1">
                                            <p:txEl>
                                              <p:pRg end="3" st="3"/>
                                            </p:txEl>
                                          </p:spTgt>
                                        </p:tgtEl>
                                        <p:attrNameLst>
                                          <p:attrName>style.visibility</p:attrName>
                                        </p:attrNameLst>
                                      </p:cBhvr>
                                      <p:to>
                                        <p:strVal val="visible"/>
                                      </p:to>
                                    </p:set>
                                    <p:animEffect filter="fade" transition="in">
                                      <p:cBhvr>
                                        <p:cTn dur="500"/>
                                        <p:tgtEl>
                                          <p:spTgt spid="31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1">
                                            <p:txEl>
                                              <p:pRg end="4" st="4"/>
                                            </p:txEl>
                                          </p:spTgt>
                                        </p:tgtEl>
                                        <p:attrNameLst>
                                          <p:attrName>style.visibility</p:attrName>
                                        </p:attrNameLst>
                                      </p:cBhvr>
                                      <p:to>
                                        <p:strVal val="visible"/>
                                      </p:to>
                                    </p:set>
                                    <p:animEffect filter="fade" transition="in">
                                      <p:cBhvr>
                                        <p:cTn dur="500"/>
                                        <p:tgtEl>
                                          <p:spTgt spid="311">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1">
                                            <p:txEl>
                                              <p:pRg end="5" st="5"/>
                                            </p:txEl>
                                          </p:spTgt>
                                        </p:tgtEl>
                                        <p:attrNameLst>
                                          <p:attrName>style.visibility</p:attrName>
                                        </p:attrNameLst>
                                      </p:cBhvr>
                                      <p:to>
                                        <p:strVal val="visible"/>
                                      </p:to>
                                    </p:set>
                                    <p:animEffect filter="fade" transition="in">
                                      <p:cBhvr>
                                        <p:cTn dur="500"/>
                                        <p:tgtEl>
                                          <p:spTgt spid="31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325d2357cdc_0_137"/>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How much produce does it take to make a glass of juice?</a:t>
            </a:r>
            <a:endParaRPr/>
          </a:p>
        </p:txBody>
      </p:sp>
      <p:sp>
        <p:nvSpPr>
          <p:cNvPr id="318" name="Google Shape;318;g325d2357cdc_0_137"/>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74650" lvl="0" marL="457200" rtl="0" algn="l">
              <a:spcBef>
                <a:spcPts val="1000"/>
              </a:spcBef>
              <a:spcAft>
                <a:spcPts val="0"/>
              </a:spcAft>
              <a:buSzPts val="2300"/>
              <a:buChar char="►"/>
            </a:pPr>
            <a:r>
              <a:rPr lang="en-US" sz="2300"/>
              <a:t>These items yield about one 8-ounce glass of juice: </a:t>
            </a:r>
            <a:endParaRPr sz="2300"/>
          </a:p>
          <a:p>
            <a:pPr indent="-374650" lvl="1" marL="914400" rtl="0" algn="l">
              <a:spcBef>
                <a:spcPts val="1000"/>
              </a:spcBef>
              <a:spcAft>
                <a:spcPts val="0"/>
              </a:spcAft>
              <a:buSzPts val="2300"/>
              <a:buChar char="►"/>
            </a:pPr>
            <a:r>
              <a:rPr lang="en-US" sz="2300"/>
              <a:t>five to seven large carrots or </a:t>
            </a:r>
            <a:endParaRPr sz="2300"/>
          </a:p>
          <a:p>
            <a:pPr indent="-374650" lvl="1" marL="914400" rtl="0" algn="l">
              <a:spcBef>
                <a:spcPts val="1000"/>
              </a:spcBef>
              <a:spcAft>
                <a:spcPts val="0"/>
              </a:spcAft>
              <a:buSzPts val="2300"/>
              <a:buChar char="►"/>
            </a:pPr>
            <a:r>
              <a:rPr lang="en-US" sz="2300"/>
              <a:t>one large cucumber. </a:t>
            </a:r>
            <a:endParaRPr sz="2300"/>
          </a:p>
          <a:p>
            <a:pPr indent="-374650" lvl="0" marL="457200" rtl="0" algn="l">
              <a:spcBef>
                <a:spcPts val="1000"/>
              </a:spcBef>
              <a:spcAft>
                <a:spcPts val="0"/>
              </a:spcAft>
              <a:buSzPts val="2300"/>
              <a:buChar char="►"/>
            </a:pPr>
            <a:r>
              <a:rPr lang="en-US" sz="2300"/>
              <a:t>The following each yield about 4 ounces of juice: </a:t>
            </a:r>
            <a:endParaRPr sz="2300"/>
          </a:p>
          <a:p>
            <a:pPr indent="-374650" lvl="1" marL="914400" rtl="0" algn="l">
              <a:spcBef>
                <a:spcPts val="1000"/>
              </a:spcBef>
              <a:spcAft>
                <a:spcPts val="0"/>
              </a:spcAft>
              <a:buSzPts val="2300"/>
              <a:buChar char="►"/>
            </a:pPr>
            <a:r>
              <a:rPr lang="en-US" sz="2300"/>
              <a:t>one large apple, </a:t>
            </a:r>
            <a:endParaRPr sz="2300"/>
          </a:p>
          <a:p>
            <a:pPr indent="-374650" lvl="1" marL="914400" rtl="0" algn="l">
              <a:spcBef>
                <a:spcPts val="1000"/>
              </a:spcBef>
              <a:spcAft>
                <a:spcPts val="0"/>
              </a:spcAft>
              <a:buSzPts val="2300"/>
              <a:buChar char="►"/>
            </a:pPr>
            <a:r>
              <a:rPr lang="en-US" sz="2300"/>
              <a:t>three to four large (13-inch) ribs of celery or </a:t>
            </a:r>
            <a:endParaRPr sz="2300"/>
          </a:p>
          <a:p>
            <a:pPr indent="-374650" lvl="1" marL="914400" rtl="0" algn="l">
              <a:spcBef>
                <a:spcPts val="1000"/>
              </a:spcBef>
              <a:spcAft>
                <a:spcPts val="0"/>
              </a:spcAft>
              <a:buSzPts val="2300"/>
              <a:buChar char="►"/>
            </a:pPr>
            <a:r>
              <a:rPr lang="en-US" sz="2300"/>
              <a:t>one medium grapefruit (4-6 oz).</a:t>
            </a:r>
            <a:endParaRPr sz="2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animEffect filter="fade" transition="in">
                                      <p:cBhvr>
                                        <p:cTn dur="500"/>
                                        <p:tgtEl>
                                          <p:spTgt spid="31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8">
                                            <p:txEl>
                                              <p:pRg end="1" st="1"/>
                                            </p:txEl>
                                          </p:spTgt>
                                        </p:tgtEl>
                                        <p:attrNameLst>
                                          <p:attrName>style.visibility</p:attrName>
                                        </p:attrNameLst>
                                      </p:cBhvr>
                                      <p:to>
                                        <p:strVal val="visible"/>
                                      </p:to>
                                    </p:set>
                                    <p:animEffect filter="fade" transition="in">
                                      <p:cBhvr>
                                        <p:cTn dur="500"/>
                                        <p:tgtEl>
                                          <p:spTgt spid="31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8">
                                            <p:txEl>
                                              <p:pRg end="2" st="2"/>
                                            </p:txEl>
                                          </p:spTgt>
                                        </p:tgtEl>
                                        <p:attrNameLst>
                                          <p:attrName>style.visibility</p:attrName>
                                        </p:attrNameLst>
                                      </p:cBhvr>
                                      <p:to>
                                        <p:strVal val="visible"/>
                                      </p:to>
                                    </p:set>
                                    <p:animEffect filter="fade" transition="in">
                                      <p:cBhvr>
                                        <p:cTn dur="500"/>
                                        <p:tgtEl>
                                          <p:spTgt spid="31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8">
                                            <p:txEl>
                                              <p:pRg end="3" st="3"/>
                                            </p:txEl>
                                          </p:spTgt>
                                        </p:tgtEl>
                                        <p:attrNameLst>
                                          <p:attrName>style.visibility</p:attrName>
                                        </p:attrNameLst>
                                      </p:cBhvr>
                                      <p:to>
                                        <p:strVal val="visible"/>
                                      </p:to>
                                    </p:set>
                                    <p:animEffect filter="fade" transition="in">
                                      <p:cBhvr>
                                        <p:cTn dur="500"/>
                                        <p:tgtEl>
                                          <p:spTgt spid="318">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8">
                                            <p:txEl>
                                              <p:pRg end="4" st="4"/>
                                            </p:txEl>
                                          </p:spTgt>
                                        </p:tgtEl>
                                        <p:attrNameLst>
                                          <p:attrName>style.visibility</p:attrName>
                                        </p:attrNameLst>
                                      </p:cBhvr>
                                      <p:to>
                                        <p:strVal val="visible"/>
                                      </p:to>
                                    </p:set>
                                    <p:animEffect filter="fade" transition="in">
                                      <p:cBhvr>
                                        <p:cTn dur="500"/>
                                        <p:tgtEl>
                                          <p:spTgt spid="318">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8">
                                            <p:txEl>
                                              <p:pRg end="5" st="5"/>
                                            </p:txEl>
                                          </p:spTgt>
                                        </p:tgtEl>
                                        <p:attrNameLst>
                                          <p:attrName>style.visibility</p:attrName>
                                        </p:attrNameLst>
                                      </p:cBhvr>
                                      <p:to>
                                        <p:strVal val="visible"/>
                                      </p:to>
                                    </p:set>
                                    <p:animEffect filter="fade" transition="in">
                                      <p:cBhvr>
                                        <p:cTn dur="500"/>
                                        <p:tgtEl>
                                          <p:spTgt spid="318">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8">
                                            <p:txEl>
                                              <p:pRg end="6" st="6"/>
                                            </p:txEl>
                                          </p:spTgt>
                                        </p:tgtEl>
                                        <p:attrNameLst>
                                          <p:attrName>style.visibility</p:attrName>
                                        </p:attrNameLst>
                                      </p:cBhvr>
                                      <p:to>
                                        <p:strVal val="visible"/>
                                      </p:to>
                                    </p:set>
                                    <p:animEffect filter="fade" transition="in">
                                      <p:cBhvr>
                                        <p:cTn dur="500"/>
                                        <p:tgtEl>
                                          <p:spTgt spid="31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325d2357cdc_0_176"/>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What type of juicer is best?</a:t>
            </a:r>
            <a:endParaRPr/>
          </a:p>
        </p:txBody>
      </p:sp>
      <p:sp>
        <p:nvSpPr>
          <p:cNvPr id="325" name="Google Shape;325;g325d2357cdc_0_176"/>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34010" lvl="0" marL="342900" rtl="0" algn="l">
              <a:lnSpc>
                <a:spcPct val="100000"/>
              </a:lnSpc>
              <a:spcBef>
                <a:spcPts val="1000"/>
              </a:spcBef>
              <a:spcAft>
                <a:spcPts val="0"/>
              </a:spcAft>
              <a:buSzPts val="2100"/>
              <a:buChar char="►"/>
            </a:pPr>
            <a:r>
              <a:rPr lang="en-US" sz="2100"/>
              <a:t>One you will use every day.</a:t>
            </a:r>
            <a:endParaRPr sz="2100"/>
          </a:p>
          <a:p>
            <a:pPr indent="-342900" lvl="0" marL="457200" rtl="0" algn="l">
              <a:spcBef>
                <a:spcPts val="1000"/>
              </a:spcBef>
              <a:spcAft>
                <a:spcPts val="0"/>
              </a:spcAft>
              <a:buSzPts val="1800"/>
              <a:buChar char="►"/>
            </a:pPr>
            <a:r>
              <a:rPr lang="en-US">
                <a:solidFill>
                  <a:schemeClr val="dk1"/>
                </a:solidFill>
                <a:latin typeface="Arial"/>
                <a:ea typeface="Arial"/>
                <a:cs typeface="Arial"/>
                <a:sym typeface="Arial"/>
              </a:rPr>
              <a:t>Centrifugal Juicer - </a:t>
            </a:r>
            <a:r>
              <a:rPr lang="en-US">
                <a:solidFill>
                  <a:schemeClr val="dk1"/>
                </a:solidFill>
                <a:latin typeface="Arial"/>
                <a:ea typeface="Arial"/>
                <a:cs typeface="Arial"/>
                <a:sym typeface="Arial"/>
              </a:rPr>
              <a:t>a juicer that is easy to clean, fast and has a wide mouth that will take larger pieces of produce.</a:t>
            </a:r>
            <a:endParaRPr>
              <a:solidFill>
                <a:schemeClr val="dk1"/>
              </a:solidFill>
              <a:latin typeface="Arial"/>
              <a:ea typeface="Arial"/>
              <a:cs typeface="Arial"/>
              <a:sym typeface="Arial"/>
            </a:endParaRPr>
          </a:p>
          <a:p>
            <a:pPr indent="-342900" lvl="0" marL="457200" rtl="0" algn="l">
              <a:spcBef>
                <a:spcPts val="1000"/>
              </a:spcBef>
              <a:spcAft>
                <a:spcPts val="0"/>
              </a:spcAft>
              <a:buSzPts val="1800"/>
              <a:buFont typeface="Arial"/>
              <a:buChar char="►"/>
            </a:pPr>
            <a:r>
              <a:rPr lang="en-US">
                <a:solidFill>
                  <a:schemeClr val="dk1"/>
                </a:solidFill>
                <a:latin typeface="Arial"/>
                <a:ea typeface="Arial"/>
                <a:cs typeface="Arial"/>
                <a:sym typeface="Arial"/>
              </a:rPr>
              <a:t>Masticating Juicer - If you don't mind spending a little more time and you want one that presses the juice, preserves more nutrients and will do more delicate greens such as parsley.  These require that you cut produce up into small pieces which takes more time. </a:t>
            </a:r>
            <a:endParaRPr>
              <a:solidFill>
                <a:schemeClr val="dk1"/>
              </a:solidFill>
              <a:latin typeface="Arial"/>
              <a:ea typeface="Arial"/>
              <a:cs typeface="Arial"/>
              <a:sym typeface="Arial"/>
            </a:endParaRPr>
          </a:p>
          <a:p>
            <a:pPr indent="-342900" lvl="0" marL="457200" rtl="0" algn="l">
              <a:spcBef>
                <a:spcPts val="1000"/>
              </a:spcBef>
              <a:spcAft>
                <a:spcPts val="0"/>
              </a:spcAft>
              <a:buSzPts val="1800"/>
              <a:buFont typeface="Arial"/>
              <a:buChar char="►"/>
            </a:pPr>
            <a:r>
              <a:rPr lang="en-US">
                <a:solidFill>
                  <a:schemeClr val="dk1"/>
                </a:solidFill>
                <a:latin typeface="Arial"/>
                <a:ea typeface="Arial"/>
                <a:cs typeface="Arial"/>
                <a:sym typeface="Arial"/>
              </a:rPr>
              <a:t>It doesn't really matter if you preserve a few more nutrients though if you never use your juicer because it's too time consuming to make juice.</a:t>
            </a:r>
            <a:endParaRPr>
              <a:solidFill>
                <a:schemeClr val="dk1"/>
              </a:solidFill>
              <a:latin typeface="Arial"/>
              <a:ea typeface="Arial"/>
              <a:cs typeface="Arial"/>
              <a:sym typeface="Arial"/>
            </a:endParaRPr>
          </a:p>
          <a:p>
            <a:pPr indent="-342900" lvl="0" marL="457200" rtl="0" algn="l">
              <a:spcBef>
                <a:spcPts val="1000"/>
              </a:spcBef>
              <a:spcAft>
                <a:spcPts val="0"/>
              </a:spcAft>
              <a:buSzPts val="1800"/>
              <a:buFont typeface="Arial"/>
              <a:buChar char="►"/>
            </a:pPr>
            <a:r>
              <a:rPr lang="en-US">
                <a:solidFill>
                  <a:schemeClr val="dk1"/>
                </a:solidFill>
                <a:latin typeface="Arial"/>
                <a:ea typeface="Arial"/>
                <a:cs typeface="Arial"/>
                <a:sym typeface="Arial"/>
                <a:extLst>
                  <a:ext uri="http://customooxmlschemas.google.com/">
                    <go:slidesCustomData xmlns:go="http://customooxmlschemas.google.com/" textRoundtripDataId="1"/>
                  </a:ext>
                </a:extLst>
              </a:rPr>
              <a:t>Cherie recommends the </a:t>
            </a:r>
            <a:r>
              <a:rPr lang="en-US">
                <a:solidFill>
                  <a:schemeClr val="dk1"/>
                </a:solidFill>
                <a:latin typeface="Arial"/>
                <a:ea typeface="Arial"/>
                <a:cs typeface="Arial"/>
                <a:sym typeface="Arial"/>
              </a:rPr>
              <a:t>Nama J2 Juicer.</a:t>
            </a:r>
            <a:endParaRPr>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5">
                                            <p:txEl>
                                              <p:pRg end="0" st="0"/>
                                            </p:txEl>
                                          </p:spTgt>
                                        </p:tgtEl>
                                        <p:attrNameLst>
                                          <p:attrName>style.visibility</p:attrName>
                                        </p:attrNameLst>
                                      </p:cBhvr>
                                      <p:to>
                                        <p:strVal val="visible"/>
                                      </p:to>
                                    </p:set>
                                    <p:animEffect filter="fade" transition="in">
                                      <p:cBhvr>
                                        <p:cTn dur="500"/>
                                        <p:tgtEl>
                                          <p:spTgt spid="32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25">
                                            <p:txEl>
                                              <p:pRg end="1" st="1"/>
                                            </p:txEl>
                                          </p:spTgt>
                                        </p:tgtEl>
                                        <p:attrNameLst>
                                          <p:attrName>style.visibility</p:attrName>
                                        </p:attrNameLst>
                                      </p:cBhvr>
                                      <p:to>
                                        <p:strVal val="visible"/>
                                      </p:to>
                                    </p:set>
                                    <p:animEffect filter="fade" transition="in">
                                      <p:cBhvr>
                                        <p:cTn dur="500"/>
                                        <p:tgtEl>
                                          <p:spTgt spid="32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25">
                                            <p:txEl>
                                              <p:pRg end="2" st="2"/>
                                            </p:txEl>
                                          </p:spTgt>
                                        </p:tgtEl>
                                        <p:attrNameLst>
                                          <p:attrName>style.visibility</p:attrName>
                                        </p:attrNameLst>
                                      </p:cBhvr>
                                      <p:to>
                                        <p:strVal val="visible"/>
                                      </p:to>
                                    </p:set>
                                    <p:animEffect filter="fade" transition="in">
                                      <p:cBhvr>
                                        <p:cTn dur="500"/>
                                        <p:tgtEl>
                                          <p:spTgt spid="32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25">
                                            <p:txEl>
                                              <p:pRg end="3" st="3"/>
                                            </p:txEl>
                                          </p:spTgt>
                                        </p:tgtEl>
                                        <p:attrNameLst>
                                          <p:attrName>style.visibility</p:attrName>
                                        </p:attrNameLst>
                                      </p:cBhvr>
                                      <p:to>
                                        <p:strVal val="visible"/>
                                      </p:to>
                                    </p:set>
                                    <p:animEffect filter="fade" transition="in">
                                      <p:cBhvr>
                                        <p:cTn dur="500"/>
                                        <p:tgtEl>
                                          <p:spTgt spid="32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25">
                                            <p:txEl>
                                              <p:pRg end="4" st="4"/>
                                            </p:txEl>
                                          </p:spTgt>
                                        </p:tgtEl>
                                        <p:attrNameLst>
                                          <p:attrName>style.visibility</p:attrName>
                                        </p:attrNameLst>
                                      </p:cBhvr>
                                      <p:to>
                                        <p:strVal val="visible"/>
                                      </p:to>
                                    </p:set>
                                    <p:animEffect filter="fade" transition="in">
                                      <p:cBhvr>
                                        <p:cTn dur="500"/>
                                        <p:tgtEl>
                                          <p:spTgt spid="32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325d2357cdc_0_190"/>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How important is it to use organic produce?</a:t>
            </a:r>
            <a:endParaRPr/>
          </a:p>
        </p:txBody>
      </p:sp>
      <p:sp>
        <p:nvSpPr>
          <p:cNvPr id="332" name="Google Shape;332;g325d2357cdc_0_190"/>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89890" lvl="0" marL="457200" rtl="0" algn="l">
              <a:spcBef>
                <a:spcPts val="1000"/>
              </a:spcBef>
              <a:spcAft>
                <a:spcPts val="0"/>
              </a:spcAft>
              <a:buSzPts val="2540"/>
              <a:buChar char="►"/>
            </a:pPr>
            <a:r>
              <a:rPr lang="en-US" sz="2100"/>
              <a:t>Many pesticides are known to cause cancer. </a:t>
            </a:r>
            <a:endParaRPr sz="2100"/>
          </a:p>
          <a:p>
            <a:pPr indent="-389890" lvl="0" marL="457200" rtl="0" algn="l">
              <a:spcBef>
                <a:spcPts val="1000"/>
              </a:spcBef>
              <a:spcAft>
                <a:spcPts val="0"/>
              </a:spcAft>
              <a:buSzPts val="2540"/>
              <a:buChar char="►"/>
            </a:pPr>
            <a:r>
              <a:rPr lang="en-US" sz="2100"/>
              <a:t>It is very important to purchase organic produce as much as you possibly can. </a:t>
            </a:r>
            <a:endParaRPr sz="2100"/>
          </a:p>
          <a:p>
            <a:pPr indent="-389890" lvl="0" marL="457200" rtl="0" algn="l">
              <a:spcBef>
                <a:spcPts val="1000"/>
              </a:spcBef>
              <a:spcAft>
                <a:spcPts val="0"/>
              </a:spcAft>
              <a:buSzPts val="2540"/>
              <a:buChar char="►"/>
            </a:pPr>
            <a:r>
              <a:rPr lang="en-US" sz="2100"/>
              <a:t>Studies show there is a greater incidence of cancer, particularly lymphoma, leukemia and cancer of the brain, skin, stomach, and prostate among crop workers and farmers and their family’s.</a:t>
            </a:r>
            <a:endParaRPr sz="2100"/>
          </a:p>
          <a:p>
            <a:pPr indent="-389890" lvl="0" marL="457200" rtl="0" algn="l">
              <a:spcBef>
                <a:spcPts val="1000"/>
              </a:spcBef>
              <a:spcAft>
                <a:spcPts val="0"/>
              </a:spcAft>
              <a:buSzPts val="2540"/>
              <a:buChar char="►"/>
            </a:pPr>
            <a:r>
              <a:rPr lang="en-US" sz="2100"/>
              <a:t>Studies also show that across the board, whatever vegetable or fruit you consider, organic has a higher nutrient content than conventional (sprayed) produce.</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2">
                                            <p:txEl>
                                              <p:pRg end="0" st="0"/>
                                            </p:txEl>
                                          </p:spTgt>
                                        </p:tgtEl>
                                        <p:attrNameLst>
                                          <p:attrName>style.visibility</p:attrName>
                                        </p:attrNameLst>
                                      </p:cBhvr>
                                      <p:to>
                                        <p:strVal val="visible"/>
                                      </p:to>
                                    </p:set>
                                    <p:animEffect filter="fade" transition="in">
                                      <p:cBhvr>
                                        <p:cTn dur="500"/>
                                        <p:tgtEl>
                                          <p:spTgt spid="33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2">
                                            <p:txEl>
                                              <p:pRg end="1" st="1"/>
                                            </p:txEl>
                                          </p:spTgt>
                                        </p:tgtEl>
                                        <p:attrNameLst>
                                          <p:attrName>style.visibility</p:attrName>
                                        </p:attrNameLst>
                                      </p:cBhvr>
                                      <p:to>
                                        <p:strVal val="visible"/>
                                      </p:to>
                                    </p:set>
                                    <p:animEffect filter="fade" transition="in">
                                      <p:cBhvr>
                                        <p:cTn dur="500"/>
                                        <p:tgtEl>
                                          <p:spTgt spid="33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2">
                                            <p:txEl>
                                              <p:pRg end="2" st="2"/>
                                            </p:txEl>
                                          </p:spTgt>
                                        </p:tgtEl>
                                        <p:attrNameLst>
                                          <p:attrName>style.visibility</p:attrName>
                                        </p:attrNameLst>
                                      </p:cBhvr>
                                      <p:to>
                                        <p:strVal val="visible"/>
                                      </p:to>
                                    </p:set>
                                    <p:animEffect filter="fade" transition="in">
                                      <p:cBhvr>
                                        <p:cTn dur="500"/>
                                        <p:tgtEl>
                                          <p:spTgt spid="33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2">
                                            <p:txEl>
                                              <p:pRg end="3" st="3"/>
                                            </p:txEl>
                                          </p:spTgt>
                                        </p:tgtEl>
                                        <p:attrNameLst>
                                          <p:attrName>style.visibility</p:attrName>
                                        </p:attrNameLst>
                                      </p:cBhvr>
                                      <p:to>
                                        <p:strVal val="visible"/>
                                      </p:to>
                                    </p:set>
                                    <p:animEffect filter="fade" transition="in">
                                      <p:cBhvr>
                                        <p:cTn dur="500"/>
                                        <p:tgtEl>
                                          <p:spTgt spid="33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325d2357cdc_0_170"/>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How important is it to use organic produce?</a:t>
            </a:r>
            <a:endParaRPr/>
          </a:p>
        </p:txBody>
      </p:sp>
      <p:sp>
        <p:nvSpPr>
          <p:cNvPr id="339" name="Google Shape;339;g325d2357cdc_0_170"/>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sz="2000"/>
              <a:t>Look for certified organic. It's worth the extra money.</a:t>
            </a:r>
            <a:endParaRPr sz="2000"/>
          </a:p>
          <a:p>
            <a:pPr indent="-355600" lvl="0" marL="457200" rtl="0" algn="l">
              <a:spcBef>
                <a:spcPts val="1000"/>
              </a:spcBef>
              <a:spcAft>
                <a:spcPts val="0"/>
              </a:spcAft>
              <a:buSzPts val="2000"/>
              <a:buChar char="►"/>
            </a:pPr>
            <a:r>
              <a:rPr lang="en-US" sz="2000"/>
              <a:t>At a minimum, always purchase organic when it comes to the "Dirty Dozen." </a:t>
            </a:r>
            <a:endParaRPr sz="2000"/>
          </a:p>
          <a:p>
            <a:pPr indent="-355600" lvl="1" marL="914400" rtl="0" algn="l">
              <a:spcBef>
                <a:spcPts val="1000"/>
              </a:spcBef>
              <a:spcAft>
                <a:spcPts val="0"/>
              </a:spcAft>
              <a:buSzPts val="2000"/>
              <a:buChar char="►"/>
            </a:pPr>
            <a:r>
              <a:rPr lang="en-US" sz="2000"/>
              <a:t>Each year the EWG tests fruits and vegetables and publishes the list of the most heavily sprayed fruits and veggies.  </a:t>
            </a:r>
            <a:endParaRPr sz="2000"/>
          </a:p>
          <a:p>
            <a:pPr indent="-355600" lvl="1" marL="914400" rtl="0" algn="l">
              <a:spcBef>
                <a:spcPts val="1000"/>
              </a:spcBef>
              <a:spcAft>
                <a:spcPts val="0"/>
              </a:spcAft>
              <a:buSzPts val="2000"/>
              <a:buChar char="►"/>
            </a:pPr>
            <a:r>
              <a:rPr lang="en-US" sz="2000"/>
              <a:t>They are most often the thin-skinned produce such as apples, grapes, berries and spinach. </a:t>
            </a:r>
            <a:endParaRPr sz="2000"/>
          </a:p>
          <a:p>
            <a:pPr indent="-355600" lvl="0" marL="457200" rtl="0" algn="l">
              <a:spcBef>
                <a:spcPts val="1000"/>
              </a:spcBef>
              <a:spcAft>
                <a:spcPts val="0"/>
              </a:spcAft>
              <a:buSzPts val="2000"/>
              <a:buChar char="►"/>
            </a:pPr>
            <a:r>
              <a:rPr lang="en-US" sz="2000"/>
              <a:t>Conversely, the Clean Fifteen has very little spray and you are fairly safe buying conventional produce within that group. </a:t>
            </a:r>
            <a:endParaRPr sz="2000"/>
          </a:p>
          <a:p>
            <a:pPr indent="-355600" lvl="0" marL="457200" rtl="0" algn="l">
              <a:spcBef>
                <a:spcPts val="1000"/>
              </a:spcBef>
              <a:spcAft>
                <a:spcPts val="0"/>
              </a:spcAft>
              <a:buSzPts val="2000"/>
              <a:buChar char="►"/>
            </a:pPr>
            <a:r>
              <a:rPr lang="en-US" sz="2000"/>
              <a:t>You can download an app for your phone at </a:t>
            </a:r>
            <a:r>
              <a:rPr lang="en-US" sz="2000" u="sng">
                <a:solidFill>
                  <a:schemeClr val="hlink"/>
                </a:solidFill>
                <a:hlinkClick r:id="rId3"/>
              </a:rPr>
              <a:t>WWW.EWG.ORG</a:t>
            </a:r>
            <a:r>
              <a:rPr lang="en-US" sz="2000"/>
              <a:t>.</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9">
                                            <p:txEl>
                                              <p:pRg end="0" st="0"/>
                                            </p:txEl>
                                          </p:spTgt>
                                        </p:tgtEl>
                                        <p:attrNameLst>
                                          <p:attrName>style.visibility</p:attrName>
                                        </p:attrNameLst>
                                      </p:cBhvr>
                                      <p:to>
                                        <p:strVal val="visible"/>
                                      </p:to>
                                    </p:set>
                                    <p:animEffect filter="fade" transition="in">
                                      <p:cBhvr>
                                        <p:cTn dur="500"/>
                                        <p:tgtEl>
                                          <p:spTgt spid="33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9">
                                            <p:txEl>
                                              <p:pRg end="1" st="1"/>
                                            </p:txEl>
                                          </p:spTgt>
                                        </p:tgtEl>
                                        <p:attrNameLst>
                                          <p:attrName>style.visibility</p:attrName>
                                        </p:attrNameLst>
                                      </p:cBhvr>
                                      <p:to>
                                        <p:strVal val="visible"/>
                                      </p:to>
                                    </p:set>
                                    <p:animEffect filter="fade" transition="in">
                                      <p:cBhvr>
                                        <p:cTn dur="500"/>
                                        <p:tgtEl>
                                          <p:spTgt spid="33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9">
                                            <p:txEl>
                                              <p:pRg end="2" st="2"/>
                                            </p:txEl>
                                          </p:spTgt>
                                        </p:tgtEl>
                                        <p:attrNameLst>
                                          <p:attrName>style.visibility</p:attrName>
                                        </p:attrNameLst>
                                      </p:cBhvr>
                                      <p:to>
                                        <p:strVal val="visible"/>
                                      </p:to>
                                    </p:set>
                                    <p:animEffect filter="fade" transition="in">
                                      <p:cBhvr>
                                        <p:cTn dur="500"/>
                                        <p:tgtEl>
                                          <p:spTgt spid="33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9">
                                            <p:txEl>
                                              <p:pRg end="3" st="3"/>
                                            </p:txEl>
                                          </p:spTgt>
                                        </p:tgtEl>
                                        <p:attrNameLst>
                                          <p:attrName>style.visibility</p:attrName>
                                        </p:attrNameLst>
                                      </p:cBhvr>
                                      <p:to>
                                        <p:strVal val="visible"/>
                                      </p:to>
                                    </p:set>
                                    <p:animEffect filter="fade" transition="in">
                                      <p:cBhvr>
                                        <p:cTn dur="500"/>
                                        <p:tgtEl>
                                          <p:spTgt spid="33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9">
                                            <p:txEl>
                                              <p:pRg end="4" st="4"/>
                                            </p:txEl>
                                          </p:spTgt>
                                        </p:tgtEl>
                                        <p:attrNameLst>
                                          <p:attrName>style.visibility</p:attrName>
                                        </p:attrNameLst>
                                      </p:cBhvr>
                                      <p:to>
                                        <p:strVal val="visible"/>
                                      </p:to>
                                    </p:set>
                                    <p:animEffect filter="fade" transition="in">
                                      <p:cBhvr>
                                        <p:cTn dur="500"/>
                                        <p:tgtEl>
                                          <p:spTgt spid="33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9">
                                            <p:txEl>
                                              <p:pRg end="5" st="5"/>
                                            </p:txEl>
                                          </p:spTgt>
                                        </p:tgtEl>
                                        <p:attrNameLst>
                                          <p:attrName>style.visibility</p:attrName>
                                        </p:attrNameLst>
                                      </p:cBhvr>
                                      <p:to>
                                        <p:strVal val="visible"/>
                                      </p:to>
                                    </p:set>
                                    <p:animEffect filter="fade" transition="in">
                                      <p:cBhvr>
                                        <p:cTn dur="500"/>
                                        <p:tgtEl>
                                          <p:spTgt spid="33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325d2357cdc_0_208"/>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Recipe: Celery Juice</a:t>
            </a:r>
            <a:endParaRPr/>
          </a:p>
        </p:txBody>
      </p:sp>
      <p:sp>
        <p:nvSpPr>
          <p:cNvPr id="346" name="Google Shape;346;g325d2357cdc_0_208"/>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Celery juice first thing in the morning on an empty stomach is recommended. </a:t>
            </a:r>
            <a:endParaRPr/>
          </a:p>
          <a:p>
            <a:pPr indent="-342900" lvl="0" marL="457200" rtl="0" algn="l">
              <a:spcBef>
                <a:spcPts val="1000"/>
              </a:spcBef>
              <a:spcAft>
                <a:spcPts val="0"/>
              </a:spcAft>
              <a:buSzPts val="1800"/>
              <a:buChar char="►"/>
            </a:pPr>
            <a:r>
              <a:rPr lang="en-US"/>
              <a:t>It is a must for anyone with cancer since the phytonutrient apigenin cuts off blood supply to tumors.</a:t>
            </a:r>
            <a:endParaRPr/>
          </a:p>
          <a:p>
            <a:pPr indent="-342900" lvl="1" marL="914400" rtl="0" algn="l">
              <a:spcBef>
                <a:spcPts val="1000"/>
              </a:spcBef>
              <a:spcAft>
                <a:spcPts val="0"/>
              </a:spcAft>
              <a:buSzPts val="1800"/>
              <a:buChar char="►"/>
            </a:pPr>
            <a:r>
              <a:rPr lang="en-US" sz="1800"/>
              <a:t>2 bunches of organic celery</a:t>
            </a:r>
            <a:endParaRPr sz="1800"/>
          </a:p>
          <a:p>
            <a:pPr indent="-342900" lvl="1" marL="914400" rtl="0" algn="l">
              <a:spcBef>
                <a:spcPts val="1000"/>
              </a:spcBef>
              <a:spcAft>
                <a:spcPts val="0"/>
              </a:spcAft>
              <a:buSzPts val="1800"/>
              <a:buChar char="►"/>
            </a:pPr>
            <a:r>
              <a:rPr lang="en-US" sz="1800"/>
              <a:t>Small piece of cucumber</a:t>
            </a:r>
            <a:endParaRPr sz="1800"/>
          </a:p>
          <a:p>
            <a:pPr indent="-342900" lvl="1" marL="914400" rtl="0" algn="l">
              <a:spcBef>
                <a:spcPts val="1000"/>
              </a:spcBef>
              <a:spcAft>
                <a:spcPts val="0"/>
              </a:spcAft>
              <a:buSzPts val="1800"/>
              <a:buChar char="►"/>
            </a:pPr>
            <a:r>
              <a:rPr lang="en-US" sz="1800"/>
              <a:t>Seed your juicer with a little cucumber if you are using a centrifugal juicer. </a:t>
            </a:r>
            <a:endParaRPr sz="1800"/>
          </a:p>
          <a:p>
            <a:pPr indent="-342900" lvl="1" marL="914400" rtl="0" algn="l">
              <a:spcBef>
                <a:spcPts val="1000"/>
              </a:spcBef>
              <a:spcAft>
                <a:spcPts val="0"/>
              </a:spcAft>
              <a:buSzPts val="1800"/>
              <a:buChar char="►"/>
            </a:pPr>
            <a:r>
              <a:rPr lang="en-US" sz="1800"/>
              <a:t>The celery is quite stringy and the fiber can clump on the blade basket and cause it to jump. </a:t>
            </a:r>
            <a:endParaRPr sz="1800"/>
          </a:p>
          <a:p>
            <a:pPr indent="-342900" lvl="1" marL="914400" rtl="0" algn="l">
              <a:spcBef>
                <a:spcPts val="1000"/>
              </a:spcBef>
              <a:spcAft>
                <a:spcPts val="0"/>
              </a:spcAft>
              <a:buSzPts val="1800"/>
              <a:buChar char="►"/>
            </a:pPr>
            <a:r>
              <a:rPr lang="en-US" sz="1800"/>
              <a:t>Juice ingredients and stir.</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6">
                                            <p:txEl>
                                              <p:pRg end="0" st="0"/>
                                            </p:txEl>
                                          </p:spTgt>
                                        </p:tgtEl>
                                        <p:attrNameLst>
                                          <p:attrName>style.visibility</p:attrName>
                                        </p:attrNameLst>
                                      </p:cBhvr>
                                      <p:to>
                                        <p:strVal val="visible"/>
                                      </p:to>
                                    </p:set>
                                    <p:animEffect filter="fade" transition="in">
                                      <p:cBhvr>
                                        <p:cTn dur="500"/>
                                        <p:tgtEl>
                                          <p:spTgt spid="34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46">
                                            <p:txEl>
                                              <p:pRg end="1" st="1"/>
                                            </p:txEl>
                                          </p:spTgt>
                                        </p:tgtEl>
                                        <p:attrNameLst>
                                          <p:attrName>style.visibility</p:attrName>
                                        </p:attrNameLst>
                                      </p:cBhvr>
                                      <p:to>
                                        <p:strVal val="visible"/>
                                      </p:to>
                                    </p:set>
                                    <p:animEffect filter="fade" transition="in">
                                      <p:cBhvr>
                                        <p:cTn dur="500"/>
                                        <p:tgtEl>
                                          <p:spTgt spid="34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46">
                                            <p:txEl>
                                              <p:pRg end="2" st="2"/>
                                            </p:txEl>
                                          </p:spTgt>
                                        </p:tgtEl>
                                        <p:attrNameLst>
                                          <p:attrName>style.visibility</p:attrName>
                                        </p:attrNameLst>
                                      </p:cBhvr>
                                      <p:to>
                                        <p:strVal val="visible"/>
                                      </p:to>
                                    </p:set>
                                    <p:animEffect filter="fade" transition="in">
                                      <p:cBhvr>
                                        <p:cTn dur="500"/>
                                        <p:tgtEl>
                                          <p:spTgt spid="34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46">
                                            <p:txEl>
                                              <p:pRg end="3" st="3"/>
                                            </p:txEl>
                                          </p:spTgt>
                                        </p:tgtEl>
                                        <p:attrNameLst>
                                          <p:attrName>style.visibility</p:attrName>
                                        </p:attrNameLst>
                                      </p:cBhvr>
                                      <p:to>
                                        <p:strVal val="visible"/>
                                      </p:to>
                                    </p:set>
                                    <p:animEffect filter="fade" transition="in">
                                      <p:cBhvr>
                                        <p:cTn dur="500"/>
                                        <p:tgtEl>
                                          <p:spTgt spid="346">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46">
                                            <p:txEl>
                                              <p:pRg end="4" st="4"/>
                                            </p:txEl>
                                          </p:spTgt>
                                        </p:tgtEl>
                                        <p:attrNameLst>
                                          <p:attrName>style.visibility</p:attrName>
                                        </p:attrNameLst>
                                      </p:cBhvr>
                                      <p:to>
                                        <p:strVal val="visible"/>
                                      </p:to>
                                    </p:set>
                                    <p:animEffect filter="fade" transition="in">
                                      <p:cBhvr>
                                        <p:cTn dur="500"/>
                                        <p:tgtEl>
                                          <p:spTgt spid="346">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46">
                                            <p:txEl>
                                              <p:pRg end="5" st="5"/>
                                            </p:txEl>
                                          </p:spTgt>
                                        </p:tgtEl>
                                        <p:attrNameLst>
                                          <p:attrName>style.visibility</p:attrName>
                                        </p:attrNameLst>
                                      </p:cBhvr>
                                      <p:to>
                                        <p:strVal val="visible"/>
                                      </p:to>
                                    </p:set>
                                    <p:animEffect filter="fade" transition="in">
                                      <p:cBhvr>
                                        <p:cTn dur="500"/>
                                        <p:tgtEl>
                                          <p:spTgt spid="346">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46">
                                            <p:txEl>
                                              <p:pRg end="6" st="6"/>
                                            </p:txEl>
                                          </p:spTgt>
                                        </p:tgtEl>
                                        <p:attrNameLst>
                                          <p:attrName>style.visibility</p:attrName>
                                        </p:attrNameLst>
                                      </p:cBhvr>
                                      <p:to>
                                        <p:strVal val="visible"/>
                                      </p:to>
                                    </p:set>
                                    <p:animEffect filter="fade" transition="in">
                                      <p:cBhvr>
                                        <p:cTn dur="500"/>
                                        <p:tgtEl>
                                          <p:spTgt spid="34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140357140ef_0_6"/>
          <p:cNvSpPr txBox="1"/>
          <p:nvPr>
            <p:ph type="title"/>
          </p:nvPr>
        </p:nvSpPr>
        <p:spPr>
          <a:xfrm>
            <a:off x="677334" y="609600"/>
            <a:ext cx="8596800" cy="13209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4000"/>
              <a:buNone/>
            </a:pPr>
            <a:r>
              <a:rPr lang="en-US"/>
              <a:t>Opening Prayer</a:t>
            </a:r>
            <a:endParaRPr/>
          </a:p>
        </p:txBody>
      </p:sp>
      <p:sp>
        <p:nvSpPr>
          <p:cNvPr id="164" name="Google Shape;164;g140357140ef_0_6"/>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6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325d2357cdc_0_164"/>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Recipe: You Are Loved Cocktail</a:t>
            </a:r>
            <a:endParaRPr/>
          </a:p>
        </p:txBody>
      </p:sp>
      <p:sp>
        <p:nvSpPr>
          <p:cNvPr id="353" name="Google Shape;353;g325d2357cdc_0_164"/>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70840" lvl="0" marL="457200" rtl="0" algn="l">
              <a:spcBef>
                <a:spcPts val="1000"/>
              </a:spcBef>
              <a:spcAft>
                <a:spcPts val="0"/>
              </a:spcAft>
              <a:buSzPts val="2240"/>
              <a:buChar char="►"/>
            </a:pPr>
            <a:r>
              <a:rPr lang="en-US"/>
              <a:t>3 carrots, scrubbed well, tops removed, ends trimmed</a:t>
            </a:r>
            <a:endParaRPr/>
          </a:p>
          <a:p>
            <a:pPr indent="-370840" lvl="0" marL="457200" rtl="0" algn="l">
              <a:spcBef>
                <a:spcPts val="1000"/>
              </a:spcBef>
              <a:spcAft>
                <a:spcPts val="0"/>
              </a:spcAft>
              <a:buSzPts val="2240"/>
              <a:buChar char="►"/>
            </a:pPr>
            <a:r>
              <a:rPr lang="en-US"/>
              <a:t>2 celery stalks, with leaves</a:t>
            </a:r>
            <a:endParaRPr/>
          </a:p>
          <a:p>
            <a:pPr indent="-370840" lvl="0" marL="457200" rtl="0" algn="l">
              <a:spcBef>
                <a:spcPts val="1000"/>
              </a:spcBef>
              <a:spcAft>
                <a:spcPts val="0"/>
              </a:spcAft>
              <a:buSzPts val="2240"/>
              <a:buChar char="►"/>
            </a:pPr>
            <a:r>
              <a:rPr lang="en-US"/>
              <a:t>1 cucumber, peeled if not organic</a:t>
            </a:r>
            <a:endParaRPr/>
          </a:p>
          <a:p>
            <a:pPr indent="-370840" lvl="0" marL="457200" rtl="0" algn="l">
              <a:spcBef>
                <a:spcPts val="1000"/>
              </a:spcBef>
              <a:spcAft>
                <a:spcPts val="0"/>
              </a:spcAft>
              <a:buSzPts val="2240"/>
              <a:buChar char="►"/>
            </a:pPr>
            <a:r>
              <a:rPr lang="en-US"/>
              <a:t>1 handful spinach</a:t>
            </a:r>
            <a:endParaRPr/>
          </a:p>
          <a:p>
            <a:pPr indent="-370840" lvl="0" marL="457200" rtl="0" algn="l">
              <a:spcBef>
                <a:spcPts val="1000"/>
              </a:spcBef>
              <a:spcAft>
                <a:spcPts val="0"/>
              </a:spcAft>
              <a:buSzPts val="2240"/>
              <a:buChar char="►"/>
            </a:pPr>
            <a:r>
              <a:rPr lang="en-US"/>
              <a:t>1 lemon, peeled if not organic</a:t>
            </a:r>
            <a:endParaRPr/>
          </a:p>
          <a:p>
            <a:pPr indent="-370840" lvl="0" marL="457200" rtl="0" algn="l">
              <a:spcBef>
                <a:spcPts val="1000"/>
              </a:spcBef>
              <a:spcAft>
                <a:spcPts val="0"/>
              </a:spcAft>
              <a:buSzPts val="2240"/>
              <a:buChar char="►"/>
            </a:pPr>
            <a:r>
              <a:rPr lang="en-US"/>
              <a:t>1/2 green apple</a:t>
            </a:r>
            <a:endParaRPr/>
          </a:p>
          <a:p>
            <a:pPr indent="-370840" lvl="0" marL="457200" rtl="0" algn="l">
              <a:spcBef>
                <a:spcPts val="1000"/>
              </a:spcBef>
              <a:spcAft>
                <a:spcPts val="0"/>
              </a:spcAft>
              <a:buSzPts val="2240"/>
              <a:buChar char="►"/>
            </a:pPr>
            <a:r>
              <a:rPr lang="en-US"/>
              <a:t>Cut produce to fit your juicer’s feed tube. Juice all ingredients and stir. Pour into a glass and drink as soon as possible.</a:t>
            </a:r>
            <a:endParaRPr/>
          </a:p>
          <a:p>
            <a:pPr indent="-370840" lvl="0" marL="457200" rtl="0" algn="l">
              <a:spcBef>
                <a:spcPts val="1000"/>
              </a:spcBef>
              <a:spcAft>
                <a:spcPts val="0"/>
              </a:spcAft>
              <a:buSzPts val="2240"/>
              <a:buChar char="►"/>
            </a:pPr>
            <a:r>
              <a:rPr lang="en-US"/>
              <a:t>Serves 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3">
                                            <p:txEl>
                                              <p:pRg end="0" st="0"/>
                                            </p:txEl>
                                          </p:spTgt>
                                        </p:tgtEl>
                                        <p:attrNameLst>
                                          <p:attrName>style.visibility</p:attrName>
                                        </p:attrNameLst>
                                      </p:cBhvr>
                                      <p:to>
                                        <p:strVal val="visible"/>
                                      </p:to>
                                    </p:set>
                                    <p:animEffect filter="fade" transition="in">
                                      <p:cBhvr>
                                        <p:cTn dur="500"/>
                                        <p:tgtEl>
                                          <p:spTgt spid="35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53">
                                            <p:txEl>
                                              <p:pRg end="1" st="1"/>
                                            </p:txEl>
                                          </p:spTgt>
                                        </p:tgtEl>
                                        <p:attrNameLst>
                                          <p:attrName>style.visibility</p:attrName>
                                        </p:attrNameLst>
                                      </p:cBhvr>
                                      <p:to>
                                        <p:strVal val="visible"/>
                                      </p:to>
                                    </p:set>
                                    <p:animEffect filter="fade" transition="in">
                                      <p:cBhvr>
                                        <p:cTn dur="500"/>
                                        <p:tgtEl>
                                          <p:spTgt spid="35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53">
                                            <p:txEl>
                                              <p:pRg end="2" st="2"/>
                                            </p:txEl>
                                          </p:spTgt>
                                        </p:tgtEl>
                                        <p:attrNameLst>
                                          <p:attrName>style.visibility</p:attrName>
                                        </p:attrNameLst>
                                      </p:cBhvr>
                                      <p:to>
                                        <p:strVal val="visible"/>
                                      </p:to>
                                    </p:set>
                                    <p:animEffect filter="fade" transition="in">
                                      <p:cBhvr>
                                        <p:cTn dur="500"/>
                                        <p:tgtEl>
                                          <p:spTgt spid="353">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53">
                                            <p:txEl>
                                              <p:pRg end="3" st="3"/>
                                            </p:txEl>
                                          </p:spTgt>
                                        </p:tgtEl>
                                        <p:attrNameLst>
                                          <p:attrName>style.visibility</p:attrName>
                                        </p:attrNameLst>
                                      </p:cBhvr>
                                      <p:to>
                                        <p:strVal val="visible"/>
                                      </p:to>
                                    </p:set>
                                    <p:animEffect filter="fade" transition="in">
                                      <p:cBhvr>
                                        <p:cTn dur="500"/>
                                        <p:tgtEl>
                                          <p:spTgt spid="353">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53">
                                            <p:txEl>
                                              <p:pRg end="4" st="4"/>
                                            </p:txEl>
                                          </p:spTgt>
                                        </p:tgtEl>
                                        <p:attrNameLst>
                                          <p:attrName>style.visibility</p:attrName>
                                        </p:attrNameLst>
                                      </p:cBhvr>
                                      <p:to>
                                        <p:strVal val="visible"/>
                                      </p:to>
                                    </p:set>
                                    <p:animEffect filter="fade" transition="in">
                                      <p:cBhvr>
                                        <p:cTn dur="500"/>
                                        <p:tgtEl>
                                          <p:spTgt spid="353">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53">
                                            <p:txEl>
                                              <p:pRg end="5" st="5"/>
                                            </p:txEl>
                                          </p:spTgt>
                                        </p:tgtEl>
                                        <p:attrNameLst>
                                          <p:attrName>style.visibility</p:attrName>
                                        </p:attrNameLst>
                                      </p:cBhvr>
                                      <p:to>
                                        <p:strVal val="visible"/>
                                      </p:to>
                                    </p:set>
                                    <p:animEffect filter="fade" transition="in">
                                      <p:cBhvr>
                                        <p:cTn dur="500"/>
                                        <p:tgtEl>
                                          <p:spTgt spid="353">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53">
                                            <p:txEl>
                                              <p:pRg end="6" st="6"/>
                                            </p:txEl>
                                          </p:spTgt>
                                        </p:tgtEl>
                                        <p:attrNameLst>
                                          <p:attrName>style.visibility</p:attrName>
                                        </p:attrNameLst>
                                      </p:cBhvr>
                                      <p:to>
                                        <p:strVal val="visible"/>
                                      </p:to>
                                    </p:set>
                                    <p:animEffect filter="fade" transition="in">
                                      <p:cBhvr>
                                        <p:cTn dur="500"/>
                                        <p:tgtEl>
                                          <p:spTgt spid="353">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53">
                                            <p:txEl>
                                              <p:pRg end="7" st="7"/>
                                            </p:txEl>
                                          </p:spTgt>
                                        </p:tgtEl>
                                        <p:attrNameLst>
                                          <p:attrName>style.visibility</p:attrName>
                                        </p:attrNameLst>
                                      </p:cBhvr>
                                      <p:to>
                                        <p:strVal val="visible"/>
                                      </p:to>
                                    </p:set>
                                    <p:animEffect filter="fade" transition="in">
                                      <p:cBhvr>
                                        <p:cTn dur="500"/>
                                        <p:tgtEl>
                                          <p:spTgt spid="35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325d2357cdc_0_202"/>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Recipe: The Ginger Hopper With A Twist</a:t>
            </a:r>
            <a:endParaRPr/>
          </a:p>
        </p:txBody>
      </p:sp>
      <p:sp>
        <p:nvSpPr>
          <p:cNvPr id="360" name="Google Shape;360;g325d2357cdc_0_202"/>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83540" lvl="0" marL="457200" rtl="0" algn="l">
              <a:spcBef>
                <a:spcPts val="1000"/>
              </a:spcBef>
              <a:spcAft>
                <a:spcPts val="0"/>
              </a:spcAft>
              <a:buSzPts val="2440"/>
              <a:buChar char="►"/>
            </a:pPr>
            <a:r>
              <a:rPr lang="en-US" sz="2000"/>
              <a:t>5 medium carrots, scrubbed well, green tops removed, ends trimmed</a:t>
            </a:r>
            <a:endParaRPr sz="2000"/>
          </a:p>
          <a:p>
            <a:pPr indent="-383540" lvl="0" marL="457200" rtl="0" algn="l">
              <a:spcBef>
                <a:spcPts val="1000"/>
              </a:spcBef>
              <a:spcAft>
                <a:spcPts val="0"/>
              </a:spcAft>
              <a:buSzPts val="2440"/>
              <a:buChar char="►"/>
            </a:pPr>
            <a:r>
              <a:rPr lang="en-US" sz="2000"/>
              <a:t>1/2 green apple</a:t>
            </a:r>
            <a:endParaRPr sz="2000"/>
          </a:p>
          <a:p>
            <a:pPr indent="-383540" lvl="0" marL="457200" rtl="0" algn="l">
              <a:spcBef>
                <a:spcPts val="1000"/>
              </a:spcBef>
              <a:spcAft>
                <a:spcPts val="0"/>
              </a:spcAft>
              <a:buSzPts val="2440"/>
              <a:buChar char="►"/>
            </a:pPr>
            <a:r>
              <a:rPr lang="en-US" sz="2000"/>
              <a:t>1-inch piece fresh ginger root, peeled</a:t>
            </a:r>
            <a:endParaRPr sz="2000"/>
          </a:p>
          <a:p>
            <a:pPr indent="-383540" lvl="0" marL="457200" rtl="0" algn="l">
              <a:spcBef>
                <a:spcPts val="1000"/>
              </a:spcBef>
              <a:spcAft>
                <a:spcPts val="0"/>
              </a:spcAft>
              <a:buSzPts val="2440"/>
              <a:buChar char="►"/>
            </a:pPr>
            <a:r>
              <a:rPr lang="en-US" sz="2000"/>
              <a:t>1/2 lemon, peeled if not organic</a:t>
            </a:r>
            <a:endParaRPr sz="2000"/>
          </a:p>
          <a:p>
            <a:pPr indent="-383540" lvl="0" marL="457200" rtl="0" algn="l">
              <a:spcBef>
                <a:spcPts val="1000"/>
              </a:spcBef>
              <a:spcAft>
                <a:spcPts val="0"/>
              </a:spcAft>
              <a:buSzPts val="2440"/>
              <a:buChar char="►"/>
            </a:pPr>
            <a:r>
              <a:rPr lang="en-US" sz="2000"/>
              <a:t>Cut produce to fit your juicer’s feed tube. Juice ingredients and stir. Pour into a glass and drink as soon as possible.</a:t>
            </a:r>
            <a:endParaRPr sz="2000"/>
          </a:p>
          <a:p>
            <a:pPr indent="-383540" lvl="0" marL="457200" rtl="0" algn="l">
              <a:spcBef>
                <a:spcPts val="1000"/>
              </a:spcBef>
              <a:spcAft>
                <a:spcPts val="0"/>
              </a:spcAft>
              <a:buSzPts val="2440"/>
              <a:buChar char="►"/>
            </a:pPr>
            <a:r>
              <a:rPr lang="en-US" sz="2000"/>
              <a:t>Serves 1</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0">
                                            <p:txEl>
                                              <p:pRg end="0" st="0"/>
                                            </p:txEl>
                                          </p:spTgt>
                                        </p:tgtEl>
                                        <p:attrNameLst>
                                          <p:attrName>style.visibility</p:attrName>
                                        </p:attrNameLst>
                                      </p:cBhvr>
                                      <p:to>
                                        <p:strVal val="visible"/>
                                      </p:to>
                                    </p:set>
                                    <p:animEffect filter="fade" transition="in">
                                      <p:cBhvr>
                                        <p:cTn dur="500"/>
                                        <p:tgtEl>
                                          <p:spTgt spid="36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0">
                                            <p:txEl>
                                              <p:pRg end="1" st="1"/>
                                            </p:txEl>
                                          </p:spTgt>
                                        </p:tgtEl>
                                        <p:attrNameLst>
                                          <p:attrName>style.visibility</p:attrName>
                                        </p:attrNameLst>
                                      </p:cBhvr>
                                      <p:to>
                                        <p:strVal val="visible"/>
                                      </p:to>
                                    </p:set>
                                    <p:animEffect filter="fade" transition="in">
                                      <p:cBhvr>
                                        <p:cTn dur="500"/>
                                        <p:tgtEl>
                                          <p:spTgt spid="36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0">
                                            <p:txEl>
                                              <p:pRg end="2" st="2"/>
                                            </p:txEl>
                                          </p:spTgt>
                                        </p:tgtEl>
                                        <p:attrNameLst>
                                          <p:attrName>style.visibility</p:attrName>
                                        </p:attrNameLst>
                                      </p:cBhvr>
                                      <p:to>
                                        <p:strVal val="visible"/>
                                      </p:to>
                                    </p:set>
                                    <p:animEffect filter="fade" transition="in">
                                      <p:cBhvr>
                                        <p:cTn dur="500"/>
                                        <p:tgtEl>
                                          <p:spTgt spid="36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0">
                                            <p:txEl>
                                              <p:pRg end="3" st="3"/>
                                            </p:txEl>
                                          </p:spTgt>
                                        </p:tgtEl>
                                        <p:attrNameLst>
                                          <p:attrName>style.visibility</p:attrName>
                                        </p:attrNameLst>
                                      </p:cBhvr>
                                      <p:to>
                                        <p:strVal val="visible"/>
                                      </p:to>
                                    </p:set>
                                    <p:animEffect filter="fade" transition="in">
                                      <p:cBhvr>
                                        <p:cTn dur="500"/>
                                        <p:tgtEl>
                                          <p:spTgt spid="36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0">
                                            <p:txEl>
                                              <p:pRg end="4" st="4"/>
                                            </p:txEl>
                                          </p:spTgt>
                                        </p:tgtEl>
                                        <p:attrNameLst>
                                          <p:attrName>style.visibility</p:attrName>
                                        </p:attrNameLst>
                                      </p:cBhvr>
                                      <p:to>
                                        <p:strVal val="visible"/>
                                      </p:to>
                                    </p:set>
                                    <p:animEffect filter="fade" transition="in">
                                      <p:cBhvr>
                                        <p:cTn dur="500"/>
                                        <p:tgtEl>
                                          <p:spTgt spid="36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0">
                                            <p:txEl>
                                              <p:pRg end="5" st="5"/>
                                            </p:txEl>
                                          </p:spTgt>
                                        </p:tgtEl>
                                        <p:attrNameLst>
                                          <p:attrName>style.visibility</p:attrName>
                                        </p:attrNameLst>
                                      </p:cBhvr>
                                      <p:to>
                                        <p:strVal val="visible"/>
                                      </p:to>
                                    </p:set>
                                    <p:animEffect filter="fade" transition="in">
                                      <p:cBhvr>
                                        <p:cTn dur="500"/>
                                        <p:tgtEl>
                                          <p:spTgt spid="36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325d2357cdc_0_196"/>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Recipe:  Veggie Time</a:t>
            </a:r>
            <a:endParaRPr/>
          </a:p>
        </p:txBody>
      </p:sp>
      <p:sp>
        <p:nvSpPr>
          <p:cNvPr id="367" name="Google Shape;367;g325d2357cdc_0_196"/>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70840" lvl="0" marL="457200" rtl="0" algn="l">
              <a:spcBef>
                <a:spcPts val="1000"/>
              </a:spcBef>
              <a:spcAft>
                <a:spcPts val="0"/>
              </a:spcAft>
              <a:buSzPts val="2240"/>
              <a:buChar char="►"/>
            </a:pPr>
            <a:r>
              <a:rPr lang="en-US"/>
              <a:t>4 carrots, scrubbed well, green tops removed, ends trimmed</a:t>
            </a:r>
            <a:endParaRPr/>
          </a:p>
          <a:p>
            <a:pPr indent="-370840" lvl="0" marL="457200" rtl="0" algn="l">
              <a:spcBef>
                <a:spcPts val="1000"/>
              </a:spcBef>
              <a:spcAft>
                <a:spcPts val="0"/>
              </a:spcAft>
              <a:buSzPts val="2240"/>
              <a:buChar char="►"/>
            </a:pPr>
            <a:r>
              <a:rPr lang="en-US"/>
              <a:t>1 turnip, scrubbed well</a:t>
            </a:r>
            <a:endParaRPr/>
          </a:p>
          <a:p>
            <a:pPr indent="-370840" lvl="0" marL="457200" rtl="0" algn="l">
              <a:spcBef>
                <a:spcPts val="1000"/>
              </a:spcBef>
              <a:spcAft>
                <a:spcPts val="0"/>
              </a:spcAft>
              <a:buSzPts val="2240"/>
              <a:buChar char="►"/>
            </a:pPr>
            <a:r>
              <a:rPr lang="en-US"/>
              <a:t>1 lemon, peeled if not organic</a:t>
            </a:r>
            <a:endParaRPr/>
          </a:p>
          <a:p>
            <a:pPr indent="-370840" lvl="0" marL="457200" rtl="0" algn="l">
              <a:spcBef>
                <a:spcPts val="1000"/>
              </a:spcBef>
              <a:spcAft>
                <a:spcPts val="0"/>
              </a:spcAft>
              <a:buSzPts val="2240"/>
              <a:buChar char="►"/>
            </a:pPr>
            <a:r>
              <a:rPr lang="en-US"/>
              <a:t>2-inch chunk jicama, scrubbed or peeled if not organic</a:t>
            </a:r>
            <a:endParaRPr/>
          </a:p>
          <a:p>
            <a:pPr indent="-370840" lvl="0" marL="457200" rtl="0" algn="l">
              <a:spcBef>
                <a:spcPts val="1000"/>
              </a:spcBef>
              <a:spcAft>
                <a:spcPts val="0"/>
              </a:spcAft>
              <a:buSzPts val="2240"/>
              <a:buChar char="►"/>
            </a:pPr>
            <a:r>
              <a:rPr lang="en-US"/>
              <a:t>1 handful watercress</a:t>
            </a:r>
            <a:endParaRPr/>
          </a:p>
          <a:p>
            <a:pPr indent="-370840" lvl="0" marL="457200" rtl="0" algn="l">
              <a:spcBef>
                <a:spcPts val="1000"/>
              </a:spcBef>
              <a:spcAft>
                <a:spcPts val="0"/>
              </a:spcAft>
              <a:buSzPts val="2240"/>
              <a:buChar char="►"/>
            </a:pPr>
            <a:r>
              <a:rPr lang="en-US"/>
              <a:t>1 garlic clove</a:t>
            </a:r>
            <a:endParaRPr/>
          </a:p>
          <a:p>
            <a:pPr indent="-370840" lvl="0" marL="457200" rtl="0" algn="l">
              <a:spcBef>
                <a:spcPts val="1000"/>
              </a:spcBef>
              <a:spcAft>
                <a:spcPts val="0"/>
              </a:spcAft>
              <a:buSzPts val="2240"/>
              <a:buChar char="►"/>
            </a:pPr>
            <a:r>
              <a:rPr lang="en-US"/>
              <a:t>Cut produce to fit your juicer’s feed tube. Juice ingredients and stir. Pour into a glass and drink as soon as possible.</a:t>
            </a:r>
            <a:endParaRPr/>
          </a:p>
          <a:p>
            <a:pPr indent="-370840" lvl="0" marL="457200" rtl="0" algn="l">
              <a:spcBef>
                <a:spcPts val="1000"/>
              </a:spcBef>
              <a:spcAft>
                <a:spcPts val="0"/>
              </a:spcAft>
              <a:buSzPts val="2240"/>
              <a:buChar char="►"/>
            </a:pPr>
            <a:r>
              <a:rPr lang="en-US"/>
              <a:t>Serves 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7">
                                            <p:txEl>
                                              <p:pRg end="0" st="0"/>
                                            </p:txEl>
                                          </p:spTgt>
                                        </p:tgtEl>
                                        <p:attrNameLst>
                                          <p:attrName>style.visibility</p:attrName>
                                        </p:attrNameLst>
                                      </p:cBhvr>
                                      <p:to>
                                        <p:strVal val="visible"/>
                                      </p:to>
                                    </p:set>
                                    <p:animEffect filter="fade" transition="in">
                                      <p:cBhvr>
                                        <p:cTn dur="500"/>
                                        <p:tgtEl>
                                          <p:spTgt spid="36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7">
                                            <p:txEl>
                                              <p:pRg end="1" st="1"/>
                                            </p:txEl>
                                          </p:spTgt>
                                        </p:tgtEl>
                                        <p:attrNameLst>
                                          <p:attrName>style.visibility</p:attrName>
                                        </p:attrNameLst>
                                      </p:cBhvr>
                                      <p:to>
                                        <p:strVal val="visible"/>
                                      </p:to>
                                    </p:set>
                                    <p:animEffect filter="fade" transition="in">
                                      <p:cBhvr>
                                        <p:cTn dur="500"/>
                                        <p:tgtEl>
                                          <p:spTgt spid="36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7">
                                            <p:txEl>
                                              <p:pRg end="2" st="2"/>
                                            </p:txEl>
                                          </p:spTgt>
                                        </p:tgtEl>
                                        <p:attrNameLst>
                                          <p:attrName>style.visibility</p:attrName>
                                        </p:attrNameLst>
                                      </p:cBhvr>
                                      <p:to>
                                        <p:strVal val="visible"/>
                                      </p:to>
                                    </p:set>
                                    <p:animEffect filter="fade" transition="in">
                                      <p:cBhvr>
                                        <p:cTn dur="500"/>
                                        <p:tgtEl>
                                          <p:spTgt spid="36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7">
                                            <p:txEl>
                                              <p:pRg end="3" st="3"/>
                                            </p:txEl>
                                          </p:spTgt>
                                        </p:tgtEl>
                                        <p:attrNameLst>
                                          <p:attrName>style.visibility</p:attrName>
                                        </p:attrNameLst>
                                      </p:cBhvr>
                                      <p:to>
                                        <p:strVal val="visible"/>
                                      </p:to>
                                    </p:set>
                                    <p:animEffect filter="fade" transition="in">
                                      <p:cBhvr>
                                        <p:cTn dur="500"/>
                                        <p:tgtEl>
                                          <p:spTgt spid="367">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7">
                                            <p:txEl>
                                              <p:pRg end="4" st="4"/>
                                            </p:txEl>
                                          </p:spTgt>
                                        </p:tgtEl>
                                        <p:attrNameLst>
                                          <p:attrName>style.visibility</p:attrName>
                                        </p:attrNameLst>
                                      </p:cBhvr>
                                      <p:to>
                                        <p:strVal val="visible"/>
                                      </p:to>
                                    </p:set>
                                    <p:animEffect filter="fade" transition="in">
                                      <p:cBhvr>
                                        <p:cTn dur="500"/>
                                        <p:tgtEl>
                                          <p:spTgt spid="367">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7">
                                            <p:txEl>
                                              <p:pRg end="5" st="5"/>
                                            </p:txEl>
                                          </p:spTgt>
                                        </p:tgtEl>
                                        <p:attrNameLst>
                                          <p:attrName>style.visibility</p:attrName>
                                        </p:attrNameLst>
                                      </p:cBhvr>
                                      <p:to>
                                        <p:strVal val="visible"/>
                                      </p:to>
                                    </p:set>
                                    <p:animEffect filter="fade" transition="in">
                                      <p:cBhvr>
                                        <p:cTn dur="500"/>
                                        <p:tgtEl>
                                          <p:spTgt spid="367">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7">
                                            <p:txEl>
                                              <p:pRg end="6" st="6"/>
                                            </p:txEl>
                                          </p:spTgt>
                                        </p:tgtEl>
                                        <p:attrNameLst>
                                          <p:attrName>style.visibility</p:attrName>
                                        </p:attrNameLst>
                                      </p:cBhvr>
                                      <p:to>
                                        <p:strVal val="visible"/>
                                      </p:to>
                                    </p:set>
                                    <p:animEffect filter="fade" transition="in">
                                      <p:cBhvr>
                                        <p:cTn dur="500"/>
                                        <p:tgtEl>
                                          <p:spTgt spid="367">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67">
                                            <p:txEl>
                                              <p:pRg end="7" st="7"/>
                                            </p:txEl>
                                          </p:spTgt>
                                        </p:tgtEl>
                                        <p:attrNameLst>
                                          <p:attrName>style.visibility</p:attrName>
                                        </p:attrNameLst>
                                      </p:cBhvr>
                                      <p:to>
                                        <p:strVal val="visible"/>
                                      </p:to>
                                    </p:set>
                                    <p:animEffect filter="fade" transition="in">
                                      <p:cBhvr>
                                        <p:cTn dur="500"/>
                                        <p:tgtEl>
                                          <p:spTgt spid="367">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1f8f30d8910_0_6"/>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extLst>
                  <a:ext uri="http://customooxmlschemas.google.com/">
                    <go:slidesCustomData xmlns:go="http://customooxmlschemas.google.com/" textRoundtripDataId="2"/>
                  </a:ext>
                </a:extLst>
              </a:rPr>
              <a:t>Good, Better, Best Tips</a:t>
            </a:r>
            <a:endParaRPr/>
          </a:p>
        </p:txBody>
      </p:sp>
      <p:sp>
        <p:nvSpPr>
          <p:cNvPr id="374" name="Google Shape;374;g1f8f30d8910_0_6"/>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40360" lvl="0" marL="342900" rtl="0" algn="l">
              <a:lnSpc>
                <a:spcPct val="100000"/>
              </a:lnSpc>
              <a:spcBef>
                <a:spcPts val="1000"/>
              </a:spcBef>
              <a:spcAft>
                <a:spcPts val="0"/>
              </a:spcAft>
              <a:buSzPts val="2200"/>
              <a:buChar char="►"/>
            </a:pPr>
            <a:r>
              <a:rPr b="1" lang="en-US" sz="2200"/>
              <a:t>Good</a:t>
            </a:r>
            <a:r>
              <a:rPr lang="en-US" sz="2200"/>
              <a:t>:  Research juicers and buy one you are willing to use.</a:t>
            </a:r>
            <a:endParaRPr sz="2200"/>
          </a:p>
          <a:p>
            <a:pPr indent="0" lvl="0" marL="457200" rtl="0" algn="l">
              <a:lnSpc>
                <a:spcPct val="100000"/>
              </a:lnSpc>
              <a:spcBef>
                <a:spcPts val="1000"/>
              </a:spcBef>
              <a:spcAft>
                <a:spcPts val="0"/>
              </a:spcAft>
              <a:buSzPts val="1440"/>
              <a:buNone/>
            </a:pPr>
            <a:r>
              <a:t/>
            </a:r>
            <a:endParaRPr sz="2200"/>
          </a:p>
          <a:p>
            <a:pPr indent="-340360" lvl="0" marL="342900" rtl="0" algn="l">
              <a:lnSpc>
                <a:spcPct val="100000"/>
              </a:lnSpc>
              <a:spcBef>
                <a:spcPts val="1000"/>
              </a:spcBef>
              <a:spcAft>
                <a:spcPts val="0"/>
              </a:spcAft>
              <a:buSzPts val="2200"/>
              <a:buChar char="►"/>
            </a:pPr>
            <a:r>
              <a:rPr b="1" lang="en-US" sz="2200"/>
              <a:t>Better</a:t>
            </a:r>
            <a:r>
              <a:rPr lang="en-US" sz="2200"/>
              <a:t>:  Make juice on weekends and freeze it.  Follow the Clean Fifteen and Dirty Dozen to determine what produce to buy conventional versus organic.</a:t>
            </a:r>
            <a:endParaRPr sz="2200"/>
          </a:p>
          <a:p>
            <a:pPr indent="0" lvl="0" marL="457200" rtl="0" algn="l">
              <a:lnSpc>
                <a:spcPct val="100000"/>
              </a:lnSpc>
              <a:spcBef>
                <a:spcPts val="1000"/>
              </a:spcBef>
              <a:spcAft>
                <a:spcPts val="0"/>
              </a:spcAft>
              <a:buSzPts val="1440"/>
              <a:buNone/>
            </a:pPr>
            <a:r>
              <a:t/>
            </a:r>
            <a:endParaRPr sz="2200"/>
          </a:p>
          <a:p>
            <a:pPr indent="-340360" lvl="0" marL="342900" rtl="0" algn="l">
              <a:lnSpc>
                <a:spcPct val="100000"/>
              </a:lnSpc>
              <a:spcBef>
                <a:spcPts val="1000"/>
              </a:spcBef>
              <a:spcAft>
                <a:spcPts val="0"/>
              </a:spcAft>
              <a:buSzPts val="2200"/>
              <a:buChar char="►"/>
            </a:pPr>
            <a:r>
              <a:rPr b="1" lang="en-US" sz="2200"/>
              <a:t>Best</a:t>
            </a:r>
            <a:r>
              <a:rPr lang="en-US" sz="2200"/>
              <a:t>:  Make juice every day from all organic produce.</a:t>
            </a:r>
            <a:endParaRPr sz="2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Discussion Questions / Action Steps</a:t>
            </a:r>
            <a:endParaRPr/>
          </a:p>
        </p:txBody>
      </p:sp>
      <p:sp>
        <p:nvSpPr>
          <p:cNvPr id="381" name="Google Shape;381;p20"/>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63220" lvl="0" marL="457200" rtl="0" algn="l">
              <a:spcBef>
                <a:spcPts val="1000"/>
              </a:spcBef>
              <a:spcAft>
                <a:spcPts val="0"/>
              </a:spcAft>
              <a:buSzPts val="2120"/>
              <a:buChar char="►"/>
            </a:pPr>
            <a:r>
              <a:rPr lang="en-US" sz="2000"/>
              <a:t>What is one takeaway about why is it important to juice vegetables for health and healing?</a:t>
            </a:r>
            <a:endParaRPr sz="2000"/>
          </a:p>
          <a:p>
            <a:pPr indent="-363220" lvl="0" marL="457200" rtl="0" algn="l">
              <a:spcBef>
                <a:spcPts val="1000"/>
              </a:spcBef>
              <a:spcAft>
                <a:spcPts val="0"/>
              </a:spcAft>
              <a:buSzPts val="2120"/>
              <a:buChar char="►"/>
            </a:pPr>
            <a:r>
              <a:rPr lang="en-US" sz="2000"/>
              <a:t>Do you know how to juice now with less sugar?</a:t>
            </a:r>
            <a:endParaRPr sz="2000"/>
          </a:p>
          <a:p>
            <a:pPr indent="-363220" lvl="0" marL="457200" rtl="0" algn="l">
              <a:spcBef>
                <a:spcPts val="1000"/>
              </a:spcBef>
              <a:spcAft>
                <a:spcPts val="0"/>
              </a:spcAft>
              <a:buSzPts val="2120"/>
              <a:buChar char="►"/>
            </a:pPr>
            <a:r>
              <a:rPr lang="en-US" sz="2000"/>
              <a:t>During cancer treatments, who should not juice?</a:t>
            </a:r>
            <a:endParaRPr sz="2000"/>
          </a:p>
          <a:p>
            <a:pPr indent="-363220" lvl="0" marL="457200" rtl="0" algn="l">
              <a:spcBef>
                <a:spcPts val="1000"/>
              </a:spcBef>
              <a:spcAft>
                <a:spcPts val="0"/>
              </a:spcAft>
              <a:buSzPts val="2120"/>
              <a:buChar char="►"/>
            </a:pPr>
            <a:r>
              <a:rPr lang="en-US" sz="2000"/>
              <a:t>What is the most important juice you can drink if you have cancer?</a:t>
            </a:r>
            <a:endParaRPr sz="2000"/>
          </a:p>
          <a:p>
            <a:pPr indent="-363220" lvl="0" marL="457200" rtl="0" algn="l">
              <a:spcBef>
                <a:spcPts val="1000"/>
              </a:spcBef>
              <a:spcAft>
                <a:spcPts val="0"/>
              </a:spcAft>
              <a:buSzPts val="2120"/>
              <a:buChar char="►"/>
            </a:pPr>
            <a:r>
              <a:rPr lang="en-US" sz="2000"/>
              <a:t>How important is it to juice organic vegetables?</a:t>
            </a:r>
            <a:endParaRPr sz="2000"/>
          </a:p>
          <a:p>
            <a:pPr indent="-363220" lvl="0" marL="457200" rtl="0" algn="l">
              <a:spcBef>
                <a:spcPts val="1000"/>
              </a:spcBef>
              <a:spcAft>
                <a:spcPts val="0"/>
              </a:spcAft>
              <a:buSzPts val="2120"/>
              <a:buChar char="►"/>
            </a:pPr>
            <a:r>
              <a:rPr lang="en-US" sz="2000"/>
              <a:t>Which juicer is best for you?</a:t>
            </a:r>
            <a:endParaRPr sz="2000"/>
          </a:p>
          <a:p>
            <a:pPr indent="-363220" lvl="0" marL="457200" rtl="0" algn="l">
              <a:spcBef>
                <a:spcPts val="1000"/>
              </a:spcBef>
              <a:spcAft>
                <a:spcPts val="0"/>
              </a:spcAft>
              <a:buSzPts val="2120"/>
              <a:buChar char="►"/>
            </a:pPr>
            <a:r>
              <a:rPr lang="en-US" sz="2000"/>
              <a:t>How can you make juicing simplified to fit your lifestyle?</a:t>
            </a:r>
            <a:endParaRPr sz="2000"/>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1">
                                            <p:txEl>
                                              <p:pRg end="0" st="0"/>
                                            </p:txEl>
                                          </p:spTgt>
                                        </p:tgtEl>
                                        <p:attrNameLst>
                                          <p:attrName>style.visibility</p:attrName>
                                        </p:attrNameLst>
                                      </p:cBhvr>
                                      <p:to>
                                        <p:strVal val="visible"/>
                                      </p:to>
                                    </p:set>
                                    <p:animEffect filter="fade" transition="in">
                                      <p:cBhvr>
                                        <p:cTn dur="500"/>
                                        <p:tgtEl>
                                          <p:spTgt spid="38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1">
                                            <p:txEl>
                                              <p:pRg end="1" st="1"/>
                                            </p:txEl>
                                          </p:spTgt>
                                        </p:tgtEl>
                                        <p:attrNameLst>
                                          <p:attrName>style.visibility</p:attrName>
                                        </p:attrNameLst>
                                      </p:cBhvr>
                                      <p:to>
                                        <p:strVal val="visible"/>
                                      </p:to>
                                    </p:set>
                                    <p:animEffect filter="fade" transition="in">
                                      <p:cBhvr>
                                        <p:cTn dur="500"/>
                                        <p:tgtEl>
                                          <p:spTgt spid="38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1">
                                            <p:txEl>
                                              <p:pRg end="2" st="2"/>
                                            </p:txEl>
                                          </p:spTgt>
                                        </p:tgtEl>
                                        <p:attrNameLst>
                                          <p:attrName>style.visibility</p:attrName>
                                        </p:attrNameLst>
                                      </p:cBhvr>
                                      <p:to>
                                        <p:strVal val="visible"/>
                                      </p:to>
                                    </p:set>
                                    <p:animEffect filter="fade" transition="in">
                                      <p:cBhvr>
                                        <p:cTn dur="500"/>
                                        <p:tgtEl>
                                          <p:spTgt spid="38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1">
                                            <p:txEl>
                                              <p:pRg end="3" st="3"/>
                                            </p:txEl>
                                          </p:spTgt>
                                        </p:tgtEl>
                                        <p:attrNameLst>
                                          <p:attrName>style.visibility</p:attrName>
                                        </p:attrNameLst>
                                      </p:cBhvr>
                                      <p:to>
                                        <p:strVal val="visible"/>
                                      </p:to>
                                    </p:set>
                                    <p:animEffect filter="fade" transition="in">
                                      <p:cBhvr>
                                        <p:cTn dur="500"/>
                                        <p:tgtEl>
                                          <p:spTgt spid="38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1">
                                            <p:txEl>
                                              <p:pRg end="4" st="4"/>
                                            </p:txEl>
                                          </p:spTgt>
                                        </p:tgtEl>
                                        <p:attrNameLst>
                                          <p:attrName>style.visibility</p:attrName>
                                        </p:attrNameLst>
                                      </p:cBhvr>
                                      <p:to>
                                        <p:strVal val="visible"/>
                                      </p:to>
                                    </p:set>
                                    <p:animEffect filter="fade" transition="in">
                                      <p:cBhvr>
                                        <p:cTn dur="500"/>
                                        <p:tgtEl>
                                          <p:spTgt spid="381">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1">
                                            <p:txEl>
                                              <p:pRg end="5" st="5"/>
                                            </p:txEl>
                                          </p:spTgt>
                                        </p:tgtEl>
                                        <p:attrNameLst>
                                          <p:attrName>style.visibility</p:attrName>
                                        </p:attrNameLst>
                                      </p:cBhvr>
                                      <p:to>
                                        <p:strVal val="visible"/>
                                      </p:to>
                                    </p:set>
                                    <p:animEffect filter="fade" transition="in">
                                      <p:cBhvr>
                                        <p:cTn dur="500"/>
                                        <p:tgtEl>
                                          <p:spTgt spid="381">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1">
                                            <p:txEl>
                                              <p:pRg end="6" st="6"/>
                                            </p:txEl>
                                          </p:spTgt>
                                        </p:tgtEl>
                                        <p:attrNameLst>
                                          <p:attrName>style.visibility</p:attrName>
                                        </p:attrNameLst>
                                      </p:cBhvr>
                                      <p:to>
                                        <p:strVal val="visible"/>
                                      </p:to>
                                    </p:set>
                                    <p:animEffect filter="fade" transition="in">
                                      <p:cBhvr>
                                        <p:cTn dur="500"/>
                                        <p:tgtEl>
                                          <p:spTgt spid="38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140357140ef_0_18"/>
          <p:cNvSpPr txBox="1"/>
          <p:nvPr>
            <p:ph idx="4294967295" type="body"/>
          </p:nvPr>
        </p:nvSpPr>
        <p:spPr>
          <a:xfrm>
            <a:off x="1563268" y="-10"/>
            <a:ext cx="7460400" cy="3834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880"/>
              <a:buNone/>
            </a:pPr>
            <a:r>
              <a:rPr b="1" lang="en-US" sz="3600">
                <a:solidFill>
                  <a:schemeClr val="accent2"/>
                </a:solidFill>
              </a:rPr>
              <a:t>Let go of fear! </a:t>
            </a:r>
            <a:endParaRPr/>
          </a:p>
          <a:p>
            <a:pPr indent="0" lvl="0" marL="0" rtl="0" algn="ctr">
              <a:lnSpc>
                <a:spcPct val="100000"/>
              </a:lnSpc>
              <a:spcBef>
                <a:spcPts val="1000"/>
              </a:spcBef>
              <a:spcAft>
                <a:spcPts val="0"/>
              </a:spcAft>
              <a:buSzPts val="2880"/>
              <a:buNone/>
            </a:pPr>
            <a:r>
              <a:rPr b="1" lang="en-US" sz="3600"/>
              <a:t>Fear is detrimental to healing, but affirmations based on God's Word will help us replace it with courage and strength.</a:t>
            </a:r>
            <a:endParaRPr/>
          </a:p>
        </p:txBody>
      </p:sp>
      <p:pic>
        <p:nvPicPr>
          <p:cNvPr id="388" name="Google Shape;388;g140357140ef_0_18"/>
          <p:cNvPicPr preferRelativeResize="0"/>
          <p:nvPr/>
        </p:nvPicPr>
        <p:blipFill rotWithShape="1">
          <a:blip r:embed="rId3">
            <a:alphaModFix/>
          </a:blip>
          <a:srcRect b="0" l="0" r="0" t="0"/>
          <a:stretch/>
        </p:blipFill>
        <p:spPr>
          <a:xfrm>
            <a:off x="3388480" y="3691440"/>
            <a:ext cx="3810000" cy="26765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descr="Diagram&#10;&#10;Description automatically generated" id="393" name="Google Shape;393;g224b1a0e549_0_142"/>
          <p:cNvPicPr preferRelativeResize="0"/>
          <p:nvPr/>
        </p:nvPicPr>
        <p:blipFill rotWithShape="1">
          <a:blip r:embed="rId3">
            <a:alphaModFix/>
          </a:blip>
          <a:srcRect b="0" l="0" r="0" t="0"/>
          <a:stretch/>
        </p:blipFill>
        <p:spPr>
          <a:xfrm>
            <a:off x="5755336" y="1890260"/>
            <a:ext cx="2057400" cy="2806700"/>
          </a:xfrm>
          <a:prstGeom prst="rect">
            <a:avLst/>
          </a:prstGeom>
          <a:noFill/>
          <a:ln>
            <a:noFill/>
          </a:ln>
        </p:spPr>
      </p:pic>
      <p:pic>
        <p:nvPicPr>
          <p:cNvPr id="394" name="Google Shape;394;g224b1a0e549_0_142"/>
          <p:cNvPicPr preferRelativeResize="0"/>
          <p:nvPr/>
        </p:nvPicPr>
        <p:blipFill rotWithShape="1">
          <a:blip r:embed="rId4">
            <a:alphaModFix/>
          </a:blip>
          <a:srcRect b="0" l="0" r="0" t="0"/>
          <a:stretch/>
        </p:blipFill>
        <p:spPr>
          <a:xfrm>
            <a:off x="5828075" y="4785997"/>
            <a:ext cx="5611465" cy="1894135"/>
          </a:xfrm>
          <a:prstGeom prst="rect">
            <a:avLst/>
          </a:prstGeom>
          <a:noFill/>
          <a:ln>
            <a:noFill/>
          </a:ln>
        </p:spPr>
      </p:pic>
      <p:pic>
        <p:nvPicPr>
          <p:cNvPr id="395" name="Google Shape;395;g224b1a0e549_0_142"/>
          <p:cNvPicPr preferRelativeResize="0"/>
          <p:nvPr/>
        </p:nvPicPr>
        <p:blipFill rotWithShape="1">
          <a:blip r:embed="rId5">
            <a:alphaModFix/>
          </a:blip>
          <a:srcRect b="0" l="0" r="0" t="0"/>
          <a:stretch/>
        </p:blipFill>
        <p:spPr>
          <a:xfrm>
            <a:off x="220343" y="2872477"/>
            <a:ext cx="2448870" cy="3308284"/>
          </a:xfrm>
          <a:prstGeom prst="rect">
            <a:avLst/>
          </a:prstGeom>
          <a:noFill/>
          <a:ln>
            <a:noFill/>
          </a:ln>
        </p:spPr>
      </p:pic>
      <p:sp>
        <p:nvSpPr>
          <p:cNvPr id="396" name="Google Shape;396;g224b1a0e549_0_142"/>
          <p:cNvSpPr txBox="1"/>
          <p:nvPr/>
        </p:nvSpPr>
        <p:spPr>
          <a:xfrm>
            <a:off x="3922300" y="25"/>
            <a:ext cx="5113500" cy="4926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38761D"/>
                </a:solidFill>
                <a:latin typeface="Calibri"/>
                <a:ea typeface="Calibri"/>
                <a:cs typeface="Calibri"/>
                <a:sym typeface="Calibri"/>
                <a:extLst>
                  <a:ext uri="http://customooxmlschemas.google.com/">
                    <go:slidesCustomData xmlns:go="http://customooxmlschemas.google.com/" textRoundtripDataId="3"/>
                  </a:ext>
                </a:extLst>
              </a:rPr>
              <a:t>Other</a:t>
            </a:r>
            <a:r>
              <a:rPr b="0" i="0" lang="en-US" sz="2400" u="none" cap="none" strike="noStrike">
                <a:solidFill>
                  <a:srgbClr val="38761D"/>
                </a:solidFill>
                <a:latin typeface="Calibri"/>
                <a:ea typeface="Calibri"/>
                <a:cs typeface="Calibri"/>
                <a:sym typeface="Calibri"/>
              </a:rPr>
              <a:t> HealingStrong™ Offerings</a:t>
            </a:r>
            <a:endParaRPr b="0" i="0" sz="1500" u="none" cap="none" strike="noStrike">
              <a:solidFill>
                <a:srgbClr val="38761D"/>
              </a:solidFill>
              <a:latin typeface="Arial"/>
              <a:ea typeface="Arial"/>
              <a:cs typeface="Arial"/>
              <a:sym typeface="Arial"/>
            </a:endParaRPr>
          </a:p>
        </p:txBody>
      </p:sp>
      <p:pic>
        <p:nvPicPr>
          <p:cNvPr id="397" name="Google Shape;397;g224b1a0e549_0_142"/>
          <p:cNvPicPr preferRelativeResize="0"/>
          <p:nvPr/>
        </p:nvPicPr>
        <p:blipFill rotWithShape="1">
          <a:blip r:embed="rId6">
            <a:alphaModFix/>
          </a:blip>
          <a:srcRect b="0" l="0" r="0" t="0"/>
          <a:stretch/>
        </p:blipFill>
        <p:spPr>
          <a:xfrm>
            <a:off x="8261061" y="492625"/>
            <a:ext cx="3013310" cy="3988572"/>
          </a:xfrm>
          <a:prstGeom prst="rect">
            <a:avLst/>
          </a:prstGeom>
          <a:noFill/>
          <a:ln>
            <a:noFill/>
          </a:ln>
        </p:spPr>
      </p:pic>
      <p:sp>
        <p:nvSpPr>
          <p:cNvPr id="398" name="Google Shape;398;g224b1a0e549_0_142"/>
          <p:cNvSpPr txBox="1"/>
          <p:nvPr/>
        </p:nvSpPr>
        <p:spPr>
          <a:xfrm>
            <a:off x="743725" y="5604750"/>
            <a:ext cx="38508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Trebuchet MS"/>
              <a:ea typeface="Trebuchet MS"/>
              <a:cs typeface="Trebuchet MS"/>
              <a:sym typeface="Trebuchet MS"/>
            </a:endParaRPr>
          </a:p>
        </p:txBody>
      </p:sp>
      <p:pic>
        <p:nvPicPr>
          <p:cNvPr id="399" name="Google Shape;399;g224b1a0e549_0_142"/>
          <p:cNvPicPr preferRelativeResize="0"/>
          <p:nvPr/>
        </p:nvPicPr>
        <p:blipFill rotWithShape="1">
          <a:blip r:embed="rId7">
            <a:alphaModFix/>
          </a:blip>
          <a:srcRect b="0" l="0" r="0" t="0"/>
          <a:stretch/>
        </p:blipFill>
        <p:spPr>
          <a:xfrm>
            <a:off x="743733" y="871758"/>
            <a:ext cx="3494877" cy="1356369"/>
          </a:xfrm>
          <a:prstGeom prst="rect">
            <a:avLst/>
          </a:prstGeom>
          <a:noFill/>
          <a:ln>
            <a:noFill/>
          </a:ln>
        </p:spPr>
      </p:pic>
      <p:sp>
        <p:nvSpPr>
          <p:cNvPr id="400" name="Google Shape;400;g224b1a0e549_0_142"/>
          <p:cNvSpPr/>
          <p:nvPr/>
        </p:nvSpPr>
        <p:spPr>
          <a:xfrm>
            <a:off x="1864808" y="871776"/>
            <a:ext cx="1769850" cy="328050"/>
          </a:xfrm>
          <a:prstGeom prst="flowChartTerminator">
            <a:avLst/>
          </a:prstGeom>
          <a:noFill/>
          <a:ln cap="flat" cmpd="sng" w="38100">
            <a:solidFill>
              <a:schemeClr val="accent4"/>
            </a:solidFill>
            <a:prstDash val="solid"/>
            <a:round/>
            <a:headEnd len="sm" w="sm" type="none"/>
            <a:tailEnd len="sm" w="sm" type="none"/>
          </a:ln>
          <a:effectLst>
            <a:outerShdw blurRad="57150" rotWithShape="0" algn="bl" dir="5400000" dist="19050">
              <a:srgbClr val="000000">
                <a:alpha val="46666"/>
              </a:srgbClr>
            </a:outerShdw>
            <a:reflection blurRad="0" dir="5400000" dist="38100" endA="0" endPos="30000" fadeDir="5400012" kx="0" rotWithShape="0" algn="bl" stA="3000"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401" name="Google Shape;401;g224b1a0e549_0_142"/>
          <p:cNvPicPr preferRelativeResize="0"/>
          <p:nvPr/>
        </p:nvPicPr>
        <p:blipFill rotWithShape="1">
          <a:blip r:embed="rId8">
            <a:alphaModFix/>
          </a:blip>
          <a:srcRect b="0" l="0" r="0" t="0"/>
          <a:stretch/>
        </p:blipFill>
        <p:spPr>
          <a:xfrm>
            <a:off x="2372567" y="2822767"/>
            <a:ext cx="3309935" cy="3407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18a1765022e_0_1"/>
          <p:cNvSpPr txBox="1"/>
          <p:nvPr>
            <p:ph idx="4294967295"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1"/>
              </a:buClr>
              <a:buSzPts val="3600"/>
              <a:buFont typeface="Trebuchet MS"/>
              <a:buNone/>
            </a:pPr>
            <a:r>
              <a:rPr b="1" lang="en-US"/>
              <a:t>HealingStrong™  FIYAA Affirmation</a:t>
            </a:r>
            <a:br>
              <a:rPr lang="en-US"/>
            </a:br>
            <a:endParaRPr/>
          </a:p>
        </p:txBody>
      </p:sp>
      <p:pic>
        <p:nvPicPr>
          <p:cNvPr id="408" name="Google Shape;408;g18a1765022e_0_1"/>
          <p:cNvPicPr preferRelativeResize="0"/>
          <p:nvPr/>
        </p:nvPicPr>
        <p:blipFill rotWithShape="1">
          <a:blip r:embed="rId3">
            <a:alphaModFix/>
          </a:blip>
          <a:srcRect b="0" l="0" r="0" t="0"/>
          <a:stretch/>
        </p:blipFill>
        <p:spPr>
          <a:xfrm>
            <a:off x="1195300" y="1375325"/>
            <a:ext cx="7575176" cy="50313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13fa340dc39_0_200"/>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a:t>Additional Resources for Further Use</a:t>
            </a:r>
            <a:endParaRPr/>
          </a:p>
        </p:txBody>
      </p:sp>
      <p:sp>
        <p:nvSpPr>
          <p:cNvPr id="415" name="Google Shape;415;g13fa340dc39_0_200"/>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1000"/>
              </a:spcBef>
              <a:spcAft>
                <a:spcPts val="0"/>
              </a:spcAft>
              <a:buSzPts val="1800"/>
              <a:buChar char="►"/>
            </a:pPr>
            <a:r>
              <a:rPr lang="en-US"/>
              <a:t>Sign up for Cherie's newsletter at </a:t>
            </a:r>
            <a:r>
              <a:rPr lang="en-US" u="sng">
                <a:solidFill>
                  <a:schemeClr val="hlink"/>
                </a:solidFill>
                <a:hlinkClick r:id="rId3"/>
              </a:rPr>
              <a:t>www.juiceladyinfo.com</a:t>
            </a:r>
            <a:endParaRPr/>
          </a:p>
          <a:p>
            <a:pPr indent="-342900" lvl="0" marL="457200" rtl="0" algn="l">
              <a:spcBef>
                <a:spcPts val="0"/>
              </a:spcBef>
              <a:spcAft>
                <a:spcPts val="0"/>
              </a:spcAft>
              <a:buSzPts val="1800"/>
              <a:buChar char="►"/>
            </a:pPr>
            <a:r>
              <a:rPr lang="en-US"/>
              <a:t>Books by Cherie Calbom</a:t>
            </a:r>
            <a:endParaRPr/>
          </a:p>
          <a:p>
            <a:pPr indent="-342900" lvl="1" marL="914400" rtl="0" algn="l">
              <a:spcBef>
                <a:spcPts val="0"/>
              </a:spcBef>
              <a:spcAft>
                <a:spcPts val="0"/>
              </a:spcAft>
              <a:buSzPts val="1800"/>
              <a:buChar char="►"/>
            </a:pPr>
            <a:r>
              <a:rPr lang="en-US" sz="1800"/>
              <a:t>The Juice Lady’s Guide to Fasting (Siloam)</a:t>
            </a:r>
            <a:endParaRPr sz="1800"/>
          </a:p>
          <a:p>
            <a:pPr indent="-342900" lvl="1" marL="914400" rtl="0" algn="l">
              <a:spcBef>
                <a:spcPts val="0"/>
              </a:spcBef>
              <a:spcAft>
                <a:spcPts val="0"/>
              </a:spcAft>
              <a:buSzPts val="1800"/>
              <a:buChar char="►"/>
            </a:pPr>
            <a:r>
              <a:rPr lang="en-US" sz="1800"/>
              <a:t>The Juice Lady’s Remedies for Diabetes (Siloam)</a:t>
            </a:r>
            <a:endParaRPr sz="1800"/>
          </a:p>
          <a:p>
            <a:pPr indent="-342900" lvl="1" marL="914400" rtl="0" algn="l">
              <a:spcBef>
                <a:spcPts val="0"/>
              </a:spcBef>
              <a:spcAft>
                <a:spcPts val="0"/>
              </a:spcAft>
              <a:buSzPts val="1800"/>
              <a:buChar char="►"/>
            </a:pPr>
            <a:r>
              <a:rPr lang="en-US" sz="1800"/>
              <a:t>Sugar Knockout (Siloam)</a:t>
            </a:r>
            <a:endParaRPr sz="1800"/>
          </a:p>
          <a:p>
            <a:pPr indent="-342900" lvl="1" marL="914400" rtl="0" algn="l">
              <a:spcBef>
                <a:spcPts val="0"/>
              </a:spcBef>
              <a:spcAft>
                <a:spcPts val="0"/>
              </a:spcAft>
              <a:buSzPts val="1800"/>
              <a:buChar char="►"/>
            </a:pPr>
            <a:r>
              <a:rPr lang="en-US" sz="1800"/>
              <a:t>Abby Fammartino, The Juice Lady’s Anti-Inflammation Diet (Siloam)</a:t>
            </a:r>
            <a:endParaRPr sz="1800"/>
          </a:p>
          <a:p>
            <a:pPr indent="-342900" lvl="1" marL="914400" rtl="0" algn="l">
              <a:spcBef>
                <a:spcPts val="0"/>
              </a:spcBef>
              <a:spcAft>
                <a:spcPts val="0"/>
              </a:spcAft>
              <a:buSzPts val="1800"/>
              <a:buChar char="►"/>
            </a:pPr>
            <a:r>
              <a:rPr lang="en-US" sz="1800"/>
              <a:t>The Juice Lady’s Big Book of Juices and Green Smoothies (Siloam)</a:t>
            </a:r>
            <a:endParaRPr sz="1800"/>
          </a:p>
          <a:p>
            <a:pPr indent="-342900" lvl="1" marL="914400" rtl="0" algn="l">
              <a:spcBef>
                <a:spcPts val="0"/>
              </a:spcBef>
              <a:spcAft>
                <a:spcPts val="0"/>
              </a:spcAft>
              <a:buSzPts val="1800"/>
              <a:buChar char="►"/>
            </a:pPr>
            <a:r>
              <a:rPr lang="en-US" sz="1800"/>
              <a:t>The Juice Lady’s Remedies for Stress and Adrenal Fatigue (Siloam)</a:t>
            </a:r>
            <a:endParaRPr sz="1800"/>
          </a:p>
          <a:p>
            <a:pPr indent="-342900" lvl="1" marL="914400" rtl="0" algn="l">
              <a:spcBef>
                <a:spcPts val="0"/>
              </a:spcBef>
              <a:spcAft>
                <a:spcPts val="0"/>
              </a:spcAft>
              <a:buSzPts val="1800"/>
              <a:buChar char="►"/>
            </a:pPr>
            <a:r>
              <a:rPr lang="en-US" sz="1800"/>
              <a:t>The Juice Lady’s Living Foods Revolution (Siloam)</a:t>
            </a:r>
            <a:endParaRPr sz="1800"/>
          </a:p>
          <a:p>
            <a:pPr indent="-342900" lvl="1" marL="914400" rtl="0" algn="l">
              <a:spcBef>
                <a:spcPts val="0"/>
              </a:spcBef>
              <a:spcAft>
                <a:spcPts val="0"/>
              </a:spcAft>
              <a:buSzPts val="1800"/>
              <a:buChar char="►"/>
            </a:pPr>
            <a:r>
              <a:rPr lang="en-US" sz="1800"/>
              <a:t>Souping is the New Juicing (Siloam)</a:t>
            </a:r>
            <a:endParaRPr sz="1800"/>
          </a:p>
          <a:p>
            <a:pPr indent="-342900" lvl="1" marL="914400" rtl="0" algn="l">
              <a:spcBef>
                <a:spcPts val="0"/>
              </a:spcBef>
              <a:spcAft>
                <a:spcPts val="0"/>
              </a:spcAft>
              <a:buSzPts val="1800"/>
              <a:buChar char="►"/>
            </a:pPr>
            <a:r>
              <a:rPr lang="en-US" sz="1800"/>
              <a:t>The Juice Lady’s Turbo Diet (Siloam)</a:t>
            </a:r>
            <a:endParaRPr sz="1800"/>
          </a:p>
          <a:p>
            <a:pPr indent="-342900" lvl="1" marL="914400" rtl="0" algn="l">
              <a:spcBef>
                <a:spcPts val="0"/>
              </a:spcBef>
              <a:spcAft>
                <a:spcPts val="0"/>
              </a:spcAft>
              <a:buSzPts val="1800"/>
              <a:buChar char="►"/>
            </a:pPr>
            <a:r>
              <a:rPr lang="en-US" sz="1800"/>
              <a:t>The Juice Lady’s Guide to Juicing for Health (Avery)</a:t>
            </a:r>
            <a:endParaRPr sz="18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g325d2357cdc_0_225"/>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a:t>Additional Resources for Further Use</a:t>
            </a:r>
            <a:endParaRPr/>
          </a:p>
        </p:txBody>
      </p:sp>
      <p:sp>
        <p:nvSpPr>
          <p:cNvPr id="422" name="Google Shape;422;g325d2357cdc_0_225"/>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355600" lvl="0" marL="457200" rtl="0" algn="l">
              <a:spcBef>
                <a:spcPts val="1000"/>
              </a:spcBef>
              <a:spcAft>
                <a:spcPts val="0"/>
              </a:spcAft>
              <a:buSzPts val="2000"/>
              <a:buChar char="►"/>
            </a:pPr>
            <a:r>
              <a:rPr b="1" lang="en-US" sz="2000"/>
              <a:t>The Juice Lady Retreats </a:t>
            </a:r>
            <a:r>
              <a:rPr lang="en-US" sz="2000"/>
              <a:t>offer gourmet organic raw foods and juices and a 3-day juice fast midweek. There is a daily exercise class designed to help you detox. Informative classes are offered daily that include nutrition, physical detoxing, emotional detox, mental detox, de-stressing and heart biofeedback. We also offer a healing prayer service. The retreats are held in a beautiful, peaceful setting where you can experience healing and restoration of body and soul. For more information, go to </a:t>
            </a:r>
            <a:r>
              <a:rPr lang="en-US" sz="2000" u="sng">
                <a:solidFill>
                  <a:schemeClr val="hlink"/>
                </a:solidFill>
                <a:hlinkClick r:id="rId3"/>
              </a:rPr>
              <a:t>www.juiceladyinfo.com</a:t>
            </a:r>
            <a:endParaRPr sz="2000"/>
          </a:p>
          <a:p>
            <a:pPr indent="-332740" lvl="0" marL="457200" rtl="0" algn="l">
              <a:spcBef>
                <a:spcPts val="0"/>
              </a:spcBef>
              <a:spcAft>
                <a:spcPts val="0"/>
              </a:spcAft>
              <a:buSzPts val="1640"/>
              <a:buChar char="►"/>
            </a:pPr>
            <a:r>
              <a:rPr lang="en-US" sz="2000"/>
              <a:t>You can purchase one of her Programs</a:t>
            </a:r>
            <a:r>
              <a:rPr lang="en-US" sz="2000">
                <a:extLst>
                  <a:ext uri="http://customooxmlschemas.google.com/">
                    <go:slidesCustomData xmlns:go="http://customooxmlschemas.google.com/" textRoundtripDataId="4"/>
                  </a:ext>
                </a:extLst>
              </a:rPr>
              <a:t> Classes at </a:t>
            </a:r>
            <a:r>
              <a:rPr lang="en-US" sz="2000" u="sng">
                <a:solidFill>
                  <a:schemeClr val="hlink"/>
                </a:solidFill>
                <a:hlinkClick r:id="rId4"/>
                <a:extLst>
                  <a:ext uri="http://customooxmlschemas.google.com/">
                    <go:slidesCustomData xmlns:go="http://customooxmlschemas.google.com/" textRoundtripDataId="5"/>
                  </a:ext>
                </a:extLst>
              </a:rPr>
              <a:t>https://juiceladycherie.com/shop/programs/</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b6d0d875ba_0_12"/>
          <p:cNvSpPr txBox="1"/>
          <p:nvPr>
            <p:ph idx="4294967295"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n-US"/>
              <a:t>Group Meeting Norms</a:t>
            </a:r>
            <a:endParaRPr/>
          </a:p>
        </p:txBody>
      </p:sp>
      <p:sp>
        <p:nvSpPr>
          <p:cNvPr id="171" name="Google Shape;171;g1b6d0d875ba_0_12"/>
          <p:cNvSpPr txBox="1"/>
          <p:nvPr>
            <p:ph idx="4294967295" type="body"/>
          </p:nvPr>
        </p:nvSpPr>
        <p:spPr>
          <a:xfrm>
            <a:off x="677334" y="2160589"/>
            <a:ext cx="8596800" cy="3880800"/>
          </a:xfrm>
          <a:prstGeom prst="rect">
            <a:avLst/>
          </a:prstGeom>
          <a:noFill/>
          <a:ln>
            <a:noFill/>
          </a:ln>
        </p:spPr>
        <p:txBody>
          <a:bodyPr anchorCtr="0" anchor="t" bIns="45700" lIns="91425" spcFirstLastPara="1" rIns="91425" wrap="square" tIns="45700">
            <a:normAutofit lnSpcReduction="20000"/>
          </a:bodyPr>
          <a:lstStyle/>
          <a:p>
            <a:pPr indent="-345440" lvl="0" marL="457200" rtl="0" algn="l">
              <a:lnSpc>
                <a:spcPct val="100000"/>
              </a:lnSpc>
              <a:spcBef>
                <a:spcPts val="1000"/>
              </a:spcBef>
              <a:spcAft>
                <a:spcPts val="0"/>
              </a:spcAft>
              <a:buSzPts val="1840"/>
              <a:buChar char="►"/>
            </a:pPr>
            <a:r>
              <a:rPr lang="en-US" sz="2200"/>
              <a:t>We want this to be a safe place to share and so let's practice confidentiality.</a:t>
            </a:r>
            <a:endParaRPr sz="2200"/>
          </a:p>
          <a:p>
            <a:pPr indent="-345440" lvl="0" marL="457200" rtl="0" algn="l">
              <a:lnSpc>
                <a:spcPct val="100000"/>
              </a:lnSpc>
              <a:spcBef>
                <a:spcPts val="1000"/>
              </a:spcBef>
              <a:spcAft>
                <a:spcPts val="0"/>
              </a:spcAft>
              <a:buSzPts val="1840"/>
              <a:buChar char="►"/>
            </a:pPr>
            <a:r>
              <a:rPr lang="en-US" sz="2200"/>
              <a:t>These meetings are generally not recorded; however, zoom and/or the group leader will alert you if being recorded.</a:t>
            </a:r>
            <a:endParaRPr sz="2200"/>
          </a:p>
          <a:p>
            <a:pPr indent="-345440" lvl="0" marL="457200" rtl="0" algn="l">
              <a:lnSpc>
                <a:spcPct val="100000"/>
              </a:lnSpc>
              <a:spcBef>
                <a:spcPts val="1000"/>
              </a:spcBef>
              <a:spcAft>
                <a:spcPts val="0"/>
              </a:spcAft>
              <a:buSzPts val="1840"/>
              <a:buChar char="►"/>
            </a:pPr>
            <a:r>
              <a:rPr lang="en-US" sz="2200"/>
              <a:t>We value everyone’s voice so we would appreciate you keeping side conversations to a minimum.</a:t>
            </a:r>
            <a:endParaRPr sz="2200"/>
          </a:p>
          <a:p>
            <a:pPr indent="-345440" lvl="0" marL="457200" rtl="0" algn="l">
              <a:lnSpc>
                <a:spcPct val="100000"/>
              </a:lnSpc>
              <a:spcBef>
                <a:spcPts val="1000"/>
              </a:spcBef>
              <a:spcAft>
                <a:spcPts val="0"/>
              </a:spcAft>
              <a:buSzPts val="1840"/>
              <a:buChar char="►"/>
            </a:pPr>
            <a:r>
              <a:rPr lang="en-US" sz="2200"/>
              <a:t>We are not here to give medical advice but speak from our personal experiences.</a:t>
            </a:r>
            <a:endParaRPr sz="2200"/>
          </a:p>
          <a:p>
            <a:pPr indent="-345440" lvl="0" marL="457200" rtl="0" algn="l">
              <a:lnSpc>
                <a:spcPct val="100000"/>
              </a:lnSpc>
              <a:spcBef>
                <a:spcPts val="1000"/>
              </a:spcBef>
              <a:spcAft>
                <a:spcPts val="0"/>
              </a:spcAft>
              <a:buSzPts val="1840"/>
              <a:buChar char="►"/>
            </a:pPr>
            <a:r>
              <a:rPr lang="en-US" sz="2200"/>
              <a:t>Our goal is to have an uplifting conversation that leads us into positive action.</a:t>
            </a:r>
            <a:endParaRPr sz="2200"/>
          </a:p>
          <a:p>
            <a:pPr indent="0" lvl="0" marL="0" rtl="0" algn="l">
              <a:lnSpc>
                <a:spcPct val="100000"/>
              </a:lnSpc>
              <a:spcBef>
                <a:spcPts val="1000"/>
              </a:spcBef>
              <a:spcAft>
                <a:spcPts val="0"/>
              </a:spcAft>
              <a:buSzPts val="144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13fa340dc39_0_6"/>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Instructions for Leader</a:t>
            </a:r>
            <a:endParaRPr/>
          </a:p>
        </p:txBody>
      </p:sp>
      <p:sp>
        <p:nvSpPr>
          <p:cNvPr id="178" name="Google Shape;178;g13fa340dc39_0_6"/>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349250" lvl="0" marL="457200" rtl="0" algn="l">
              <a:lnSpc>
                <a:spcPct val="100000"/>
              </a:lnSpc>
              <a:spcBef>
                <a:spcPts val="1000"/>
              </a:spcBef>
              <a:spcAft>
                <a:spcPts val="0"/>
              </a:spcAft>
              <a:buSzPts val="1900"/>
              <a:buChar char="►"/>
            </a:pPr>
            <a:r>
              <a:rPr lang="en-US" sz="1900">
                <a:solidFill>
                  <a:schemeClr val="dk1"/>
                </a:solidFill>
              </a:rPr>
              <a:t>Be sure to check the presenter’s notes for some of the slides, especially Cherie’s story and bio, which are fully written out in the notes.</a:t>
            </a:r>
            <a:endParaRPr sz="1900">
              <a:solidFill>
                <a:schemeClr val="dk1"/>
              </a:solidFill>
            </a:endParaRPr>
          </a:p>
          <a:p>
            <a:pPr indent="-349250" lvl="0" marL="457200" rtl="0" algn="l">
              <a:lnSpc>
                <a:spcPct val="100000"/>
              </a:lnSpc>
              <a:spcBef>
                <a:spcPts val="1000"/>
              </a:spcBef>
              <a:spcAft>
                <a:spcPts val="0"/>
              </a:spcAft>
              <a:buSzPts val="1900"/>
              <a:buChar char="►"/>
            </a:pPr>
            <a:r>
              <a:rPr lang="en-US" sz="1900">
                <a:solidFill>
                  <a:schemeClr val="dk1"/>
                </a:solidFill>
              </a:rPr>
              <a:t>If you are doing this in a place where you could make juice, a demo is always helpful.</a:t>
            </a:r>
            <a:endParaRPr sz="1900">
              <a:solidFill>
                <a:schemeClr val="dk1"/>
              </a:solidFill>
            </a:endParaRPr>
          </a:p>
          <a:p>
            <a:pPr indent="0" lvl="0" marL="457200" rtl="0" algn="l">
              <a:lnSpc>
                <a:spcPct val="100000"/>
              </a:lnSpc>
              <a:spcBef>
                <a:spcPts val="0"/>
              </a:spcBef>
              <a:spcAft>
                <a:spcPts val="0"/>
              </a:spcAft>
              <a:buSzPts val="1440"/>
              <a:buNone/>
            </a:pPr>
            <a:r>
              <a:t/>
            </a:r>
            <a:endParaRPr sz="1900">
              <a:solidFill>
                <a:schemeClr val="dk1"/>
              </a:solidFill>
              <a:latin typeface="Arial"/>
              <a:ea typeface="Arial"/>
              <a:cs typeface="Arial"/>
              <a:sym typeface="Arial"/>
            </a:endParaRPr>
          </a:p>
          <a:p>
            <a:pPr indent="0" lvl="0" marL="0" rtl="0" algn="l">
              <a:lnSpc>
                <a:spcPct val="100000"/>
              </a:lnSpc>
              <a:spcBef>
                <a:spcPts val="0"/>
              </a:spcBef>
              <a:spcAft>
                <a:spcPts val="0"/>
              </a:spcAft>
              <a:buSzPts val="2560"/>
              <a:buNone/>
            </a:pPr>
            <a:r>
              <a:t/>
            </a:r>
            <a:endParaRPr sz="3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Take Away/Objective</a:t>
            </a:r>
            <a:endParaRPr/>
          </a:p>
        </p:txBody>
      </p:sp>
      <p:sp>
        <p:nvSpPr>
          <p:cNvPr id="185" name="Google Shape;185;p3"/>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100"/>
              <a:buNone/>
            </a:pPr>
            <a:r>
              <a:rPr lang="en-US" sz="3200"/>
              <a:t>We will learn why juicing fresh vegetables and certain fruits are so important in the healing of cancer and your wellness journey. </a:t>
            </a:r>
            <a:endParaRPr sz="3200"/>
          </a:p>
          <a:p>
            <a:pPr indent="0" lvl="0" marL="0" rtl="0" algn="l">
              <a:spcBef>
                <a:spcPts val="0"/>
              </a:spcBef>
              <a:spcAft>
                <a:spcPts val="0"/>
              </a:spcAft>
              <a:buSzPts val="1100"/>
              <a:buNone/>
            </a:pPr>
            <a:r>
              <a:t/>
            </a:r>
            <a:endParaRPr sz="3200"/>
          </a:p>
          <a:p>
            <a:pPr indent="0" lvl="0" marL="0" rtl="0" algn="l">
              <a:spcBef>
                <a:spcPts val="0"/>
              </a:spcBef>
              <a:spcAft>
                <a:spcPts val="0"/>
              </a:spcAft>
              <a:buClr>
                <a:schemeClr val="dk1"/>
              </a:buClr>
              <a:buSzPts val="1100"/>
              <a:buFont typeface="Arial"/>
              <a:buNone/>
            </a:pPr>
            <a:r>
              <a:rPr lang="en-US" sz="3200"/>
              <a:t>You will also discover answers to basic questions about juicing.</a:t>
            </a:r>
            <a:endParaRPr sz="3200"/>
          </a:p>
          <a:p>
            <a:pPr indent="0" lvl="0" marL="0" rtl="0" algn="l">
              <a:lnSpc>
                <a:spcPct val="100000"/>
              </a:lnSpc>
              <a:spcBef>
                <a:spcPts val="0"/>
              </a:spcBef>
              <a:spcAft>
                <a:spcPts val="0"/>
              </a:spcAft>
              <a:buSzPts val="2560"/>
              <a:buNone/>
            </a:pPr>
            <a:r>
              <a:rPr lang="en-US" sz="3200"/>
              <a:t>	</a:t>
            </a:r>
            <a:endParaRPr b="1"/>
          </a:p>
        </p:txBody>
      </p:sp>
    </p:spTree>
  </p:cSld>
  <p:clrMapOvr>
    <a:masterClrMapping/>
  </p:clrMapOvr>
  <p:transition spd="slow" p14:dur="1500">
    <p:random/>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Key Concepts</a:t>
            </a:r>
            <a:endParaRPr/>
          </a:p>
        </p:txBody>
      </p:sp>
      <p:sp>
        <p:nvSpPr>
          <p:cNvPr id="192" name="Google Shape;192;p4"/>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13690" lvl="0" marL="342900" rtl="0" algn="l">
              <a:lnSpc>
                <a:spcPct val="150000"/>
              </a:lnSpc>
              <a:spcBef>
                <a:spcPts val="1000"/>
              </a:spcBef>
              <a:spcAft>
                <a:spcPts val="0"/>
              </a:spcAft>
              <a:buSzPts val="2100"/>
              <a:buChar char="►"/>
            </a:pPr>
            <a:r>
              <a:rPr lang="en-US" sz="2100"/>
              <a:t>Juicing is So Effective in Promoting Healing and Good Health</a:t>
            </a:r>
            <a:endParaRPr sz="2100"/>
          </a:p>
          <a:p>
            <a:pPr indent="-313690" lvl="0" marL="342900" rtl="0" algn="l">
              <a:lnSpc>
                <a:spcPct val="150000"/>
              </a:lnSpc>
              <a:spcBef>
                <a:spcPts val="1000"/>
              </a:spcBef>
              <a:spcAft>
                <a:spcPts val="0"/>
              </a:spcAft>
              <a:buSzPts val="2100"/>
              <a:buChar char="►"/>
            </a:pPr>
            <a:r>
              <a:rPr lang="en-US" sz="2100"/>
              <a:t>There are </a:t>
            </a:r>
            <a:r>
              <a:rPr lang="en-US" sz="2100"/>
              <a:t>Superheroes</a:t>
            </a:r>
            <a:r>
              <a:rPr lang="en-US" sz="2100"/>
              <a:t> in fresh juice</a:t>
            </a:r>
            <a:endParaRPr sz="2100"/>
          </a:p>
          <a:p>
            <a:pPr indent="-313690" lvl="0" marL="342900" rtl="0" algn="l">
              <a:lnSpc>
                <a:spcPct val="150000"/>
              </a:lnSpc>
              <a:spcBef>
                <a:spcPts val="1000"/>
              </a:spcBef>
              <a:spcAft>
                <a:spcPts val="0"/>
              </a:spcAft>
              <a:buSzPts val="2100"/>
              <a:buChar char="►"/>
            </a:pPr>
            <a:r>
              <a:rPr lang="en-US" sz="2100"/>
              <a:t>Frequently Asked Questions About Juice</a:t>
            </a:r>
            <a:endParaRPr sz="2100"/>
          </a:p>
          <a:p>
            <a:pPr indent="-313690" lvl="0" marL="342900" rtl="0" algn="l">
              <a:lnSpc>
                <a:spcPct val="150000"/>
              </a:lnSpc>
              <a:spcBef>
                <a:spcPts val="1000"/>
              </a:spcBef>
              <a:spcAft>
                <a:spcPts val="0"/>
              </a:spcAft>
              <a:buSzPts val="2100"/>
              <a:buChar char="►"/>
            </a:pPr>
            <a:r>
              <a:rPr lang="en-US" sz="2100"/>
              <a:t>Cherie’s Story of Hope and Healing</a:t>
            </a:r>
            <a:endParaRPr sz="2100"/>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Effect filter="fade" transition="in">
                                      <p:cBhvr>
                                        <p:cTn dur="500"/>
                                        <p:tgtEl>
                                          <p:spTgt spid="19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Effect filter="fade" transition="in">
                                      <p:cBhvr>
                                        <p:cTn dur="500"/>
                                        <p:tgtEl>
                                          <p:spTgt spid="19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Effect filter="fade" transition="in">
                                      <p:cBhvr>
                                        <p:cTn dur="500"/>
                                        <p:tgtEl>
                                          <p:spTgt spid="19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animEffect filter="fade" transition="in">
                                      <p:cBhvr>
                                        <p:cTn dur="500"/>
                                        <p:tgtEl>
                                          <p:spTgt spid="19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5"/>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Cherie’s Bio</a:t>
            </a:r>
            <a:endParaRPr/>
          </a:p>
        </p:txBody>
      </p:sp>
      <p:sp>
        <p:nvSpPr>
          <p:cNvPr id="199" name="Google Shape;199;p5"/>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74650" lvl="0" marL="457200" rtl="0" algn="l">
              <a:spcBef>
                <a:spcPts val="1000"/>
              </a:spcBef>
              <a:spcAft>
                <a:spcPts val="0"/>
              </a:spcAft>
              <a:buSzPts val="2300"/>
              <a:buChar char="►"/>
            </a:pPr>
            <a:r>
              <a:rPr lang="en-US" sz="2300">
                <a:solidFill>
                  <a:schemeClr val="dk1"/>
                </a:solidFill>
                <a:latin typeface="Arial"/>
                <a:ea typeface="Arial"/>
                <a:cs typeface="Arial"/>
                <a:sym typeface="Arial"/>
              </a:rPr>
              <a:t>L</a:t>
            </a:r>
            <a:r>
              <a:rPr lang="en-US" sz="2300">
                <a:solidFill>
                  <a:schemeClr val="dk1"/>
                </a:solidFill>
                <a:latin typeface="Arial"/>
                <a:ea typeface="Arial"/>
                <a:cs typeface="Arial"/>
                <a:sym typeface="Arial"/>
              </a:rPr>
              <a:t>eading authority on juicing for health and detoxification.</a:t>
            </a:r>
            <a:endParaRPr sz="2300">
              <a:solidFill>
                <a:schemeClr val="dk1"/>
              </a:solidFill>
              <a:latin typeface="Arial"/>
              <a:ea typeface="Arial"/>
              <a:cs typeface="Arial"/>
              <a:sym typeface="Arial"/>
            </a:endParaRPr>
          </a:p>
          <a:p>
            <a:pPr indent="-374650" lvl="0" marL="457200" rtl="0" algn="l">
              <a:spcBef>
                <a:spcPts val="1000"/>
              </a:spcBef>
              <a:spcAft>
                <a:spcPts val="0"/>
              </a:spcAft>
              <a:buSzPts val="2300"/>
              <a:buFont typeface="Arial"/>
              <a:buChar char="►"/>
            </a:pPr>
            <a:r>
              <a:rPr lang="en-US" sz="2300">
                <a:solidFill>
                  <a:schemeClr val="dk1"/>
                </a:solidFill>
                <a:latin typeface="Arial"/>
                <a:ea typeface="Arial"/>
                <a:cs typeface="Arial"/>
                <a:sym typeface="Arial"/>
              </a:rPr>
              <a:t>Known as The Juice Lady, TV chef and celebrity nutritionist.</a:t>
            </a:r>
            <a:endParaRPr sz="2300">
              <a:solidFill>
                <a:schemeClr val="dk1"/>
              </a:solidFill>
              <a:latin typeface="Arial"/>
              <a:ea typeface="Arial"/>
              <a:cs typeface="Arial"/>
              <a:sym typeface="Arial"/>
            </a:endParaRPr>
          </a:p>
          <a:p>
            <a:pPr indent="-374650" lvl="0" marL="457200" rtl="0" algn="l">
              <a:spcBef>
                <a:spcPts val="1000"/>
              </a:spcBef>
              <a:spcAft>
                <a:spcPts val="0"/>
              </a:spcAft>
              <a:buSzPts val="2300"/>
              <a:buFont typeface="Arial"/>
              <a:buChar char="►"/>
            </a:pPr>
            <a:r>
              <a:rPr lang="en-US" sz="2300">
                <a:solidFill>
                  <a:schemeClr val="dk1"/>
                </a:solidFill>
                <a:latin typeface="Arial"/>
                <a:ea typeface="Arial"/>
                <a:cs typeface="Arial"/>
                <a:sym typeface="Arial"/>
              </a:rPr>
              <a:t>Author of 35 books including her bestseller Juicing For Life .</a:t>
            </a:r>
            <a:endParaRPr sz="2300">
              <a:solidFill>
                <a:schemeClr val="dk1"/>
              </a:solidFill>
              <a:latin typeface="Arial"/>
              <a:ea typeface="Arial"/>
              <a:cs typeface="Arial"/>
              <a:sym typeface="Arial"/>
            </a:endParaRPr>
          </a:p>
          <a:p>
            <a:pPr indent="-374650" lvl="0" marL="457200" rtl="0" algn="l">
              <a:spcBef>
                <a:spcPts val="1000"/>
              </a:spcBef>
              <a:spcAft>
                <a:spcPts val="0"/>
              </a:spcAft>
              <a:buSzPts val="2300"/>
              <a:buFont typeface="Arial"/>
              <a:buChar char="►"/>
            </a:pPr>
            <a:r>
              <a:rPr lang="en-US" sz="2300">
                <a:solidFill>
                  <a:schemeClr val="dk1"/>
                </a:solidFill>
                <a:latin typeface="Arial"/>
                <a:ea typeface="Arial"/>
                <a:cs typeface="Arial"/>
                <a:sym typeface="Arial"/>
              </a:rPr>
              <a:t>Master of Science degree in whole foods nutrition.</a:t>
            </a:r>
            <a:endParaRPr sz="2300">
              <a:solidFill>
                <a:schemeClr val="dk1"/>
              </a:solidFill>
              <a:latin typeface="Arial"/>
              <a:ea typeface="Arial"/>
              <a:cs typeface="Arial"/>
              <a:sym typeface="Arial"/>
            </a:endParaRPr>
          </a:p>
          <a:p>
            <a:pPr indent="-374650" lvl="0" marL="457200" rtl="0" algn="l">
              <a:spcBef>
                <a:spcPts val="1000"/>
              </a:spcBef>
              <a:spcAft>
                <a:spcPts val="0"/>
              </a:spcAft>
              <a:buSzPts val="2300"/>
              <a:buFont typeface="Arial"/>
              <a:buChar char="►"/>
            </a:pPr>
            <a:r>
              <a:rPr lang="en-US" sz="2300">
                <a:solidFill>
                  <a:schemeClr val="dk1"/>
                </a:solidFill>
                <a:latin typeface="Arial"/>
                <a:ea typeface="Arial"/>
                <a:cs typeface="Arial"/>
                <a:sym typeface="Arial"/>
              </a:rPr>
              <a:t>Received two Lifetime Achievement Awards.</a:t>
            </a:r>
            <a:endParaRPr sz="2300">
              <a:solidFill>
                <a:schemeClr val="dk1"/>
              </a:solidFill>
              <a:latin typeface="Arial"/>
              <a:ea typeface="Arial"/>
              <a:cs typeface="Arial"/>
              <a:sym typeface="Arial"/>
            </a:endParaRPr>
          </a:p>
          <a:p>
            <a:pPr indent="-374650" lvl="0" marL="457200" rtl="0" algn="l">
              <a:spcBef>
                <a:spcPts val="1000"/>
              </a:spcBef>
              <a:spcAft>
                <a:spcPts val="0"/>
              </a:spcAft>
              <a:buSzPts val="2300"/>
              <a:buFont typeface="Arial"/>
              <a:buChar char="►"/>
            </a:pPr>
            <a:r>
              <a:rPr lang="en-US" sz="2300">
                <a:solidFill>
                  <a:schemeClr val="dk1"/>
                </a:solidFill>
                <a:latin typeface="Arial"/>
                <a:ea typeface="Arial"/>
                <a:cs typeface="Arial"/>
                <a:sym typeface="Arial"/>
              </a:rPr>
              <a:t>Awarded Juicing Expert of the Year 2019 by Global Health &amp;</a:t>
            </a:r>
            <a:endParaRPr sz="2300">
              <a:solidFill>
                <a:schemeClr val="dk1"/>
              </a:solidFill>
              <a:latin typeface="Arial"/>
              <a:ea typeface="Arial"/>
              <a:cs typeface="Arial"/>
              <a:sym typeface="Arial"/>
            </a:endParaRPr>
          </a:p>
          <a:p>
            <a:pPr indent="0" lvl="0" marL="457200" rtl="0" algn="l">
              <a:spcBef>
                <a:spcPts val="1000"/>
              </a:spcBef>
              <a:spcAft>
                <a:spcPts val="0"/>
              </a:spcAft>
              <a:buNone/>
            </a:pPr>
            <a:r>
              <a:rPr lang="en-US" sz="2300">
                <a:solidFill>
                  <a:schemeClr val="dk1"/>
                </a:solidFill>
                <a:latin typeface="Arial"/>
                <a:ea typeface="Arial"/>
                <a:cs typeface="Arial"/>
                <a:sym typeface="Arial"/>
              </a:rPr>
              <a:t>Pharma Magazine.</a:t>
            </a:r>
            <a:endParaRPr sz="2300">
              <a:solidFill>
                <a:schemeClr val="dk1"/>
              </a:solidFill>
              <a:latin typeface="Arial"/>
              <a:ea typeface="Arial"/>
              <a:cs typeface="Arial"/>
              <a:sym typeface="Arial"/>
            </a:endParaRPr>
          </a:p>
          <a:p>
            <a:pPr indent="-374650" lvl="0" marL="457200" rtl="0" algn="l">
              <a:spcBef>
                <a:spcPts val="1000"/>
              </a:spcBef>
              <a:spcAft>
                <a:spcPts val="0"/>
              </a:spcAft>
              <a:buSzPts val="2300"/>
              <a:buFont typeface="Arial"/>
              <a:buChar char="►"/>
            </a:pPr>
            <a:r>
              <a:rPr lang="en-US" sz="2300">
                <a:solidFill>
                  <a:schemeClr val="dk1"/>
                </a:solidFill>
                <a:latin typeface="Arial"/>
                <a:ea typeface="Arial"/>
                <a:cs typeface="Arial"/>
                <a:sym typeface="Arial"/>
              </a:rPr>
              <a:t>Lectures worldwide.</a:t>
            </a:r>
            <a:endParaRPr sz="2300">
              <a:solidFill>
                <a:schemeClr val="dk1"/>
              </a:solidFill>
              <a:latin typeface="Arial"/>
              <a:ea typeface="Arial"/>
              <a:cs typeface="Arial"/>
              <a:sym typeface="Arial"/>
            </a:endParaRPr>
          </a:p>
          <a:p>
            <a:pPr indent="-374650" lvl="0" marL="457200" rtl="0" algn="l">
              <a:spcBef>
                <a:spcPts val="1000"/>
              </a:spcBef>
              <a:spcAft>
                <a:spcPts val="0"/>
              </a:spcAft>
              <a:buSzPts val="2300"/>
              <a:buFont typeface="Arial"/>
              <a:buChar char="►"/>
            </a:pPr>
            <a:r>
              <a:rPr lang="en-US" sz="2300" u="sng">
                <a:solidFill>
                  <a:schemeClr val="hlink"/>
                </a:solidFill>
                <a:latin typeface="Arial"/>
                <a:ea typeface="Arial"/>
                <a:cs typeface="Arial"/>
                <a:sym typeface="Arial"/>
                <a:hlinkClick r:id="rId3"/>
              </a:rPr>
              <a:t>www.juiceladycherie.com</a:t>
            </a:r>
            <a:endParaRPr sz="2300">
              <a:solidFill>
                <a:schemeClr val="dk1"/>
              </a:solidFill>
              <a:latin typeface="Arial"/>
              <a:ea typeface="Arial"/>
              <a:cs typeface="Arial"/>
              <a:sym typeface="Arial"/>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animEffect filter="fade" transition="in">
                                      <p:cBhvr>
                                        <p:cTn dur="500"/>
                                        <p:tgtEl>
                                          <p:spTgt spid="19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9">
                                            <p:txEl>
                                              <p:pRg end="1" st="1"/>
                                            </p:txEl>
                                          </p:spTgt>
                                        </p:tgtEl>
                                        <p:attrNameLst>
                                          <p:attrName>style.visibility</p:attrName>
                                        </p:attrNameLst>
                                      </p:cBhvr>
                                      <p:to>
                                        <p:strVal val="visible"/>
                                      </p:to>
                                    </p:set>
                                    <p:animEffect filter="fade" transition="in">
                                      <p:cBhvr>
                                        <p:cTn dur="500"/>
                                        <p:tgtEl>
                                          <p:spTgt spid="19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9">
                                            <p:txEl>
                                              <p:pRg end="2" st="2"/>
                                            </p:txEl>
                                          </p:spTgt>
                                        </p:tgtEl>
                                        <p:attrNameLst>
                                          <p:attrName>style.visibility</p:attrName>
                                        </p:attrNameLst>
                                      </p:cBhvr>
                                      <p:to>
                                        <p:strVal val="visible"/>
                                      </p:to>
                                    </p:set>
                                    <p:animEffect filter="fade" transition="in">
                                      <p:cBhvr>
                                        <p:cTn dur="500"/>
                                        <p:tgtEl>
                                          <p:spTgt spid="19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9">
                                            <p:txEl>
                                              <p:pRg end="3" st="3"/>
                                            </p:txEl>
                                          </p:spTgt>
                                        </p:tgtEl>
                                        <p:attrNameLst>
                                          <p:attrName>style.visibility</p:attrName>
                                        </p:attrNameLst>
                                      </p:cBhvr>
                                      <p:to>
                                        <p:strVal val="visible"/>
                                      </p:to>
                                    </p:set>
                                    <p:animEffect filter="fade" transition="in">
                                      <p:cBhvr>
                                        <p:cTn dur="500"/>
                                        <p:tgtEl>
                                          <p:spTgt spid="19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9">
                                            <p:txEl>
                                              <p:pRg end="4" st="4"/>
                                            </p:txEl>
                                          </p:spTgt>
                                        </p:tgtEl>
                                        <p:attrNameLst>
                                          <p:attrName>style.visibility</p:attrName>
                                        </p:attrNameLst>
                                      </p:cBhvr>
                                      <p:to>
                                        <p:strVal val="visible"/>
                                      </p:to>
                                    </p:set>
                                    <p:animEffect filter="fade" transition="in">
                                      <p:cBhvr>
                                        <p:cTn dur="500"/>
                                        <p:tgtEl>
                                          <p:spTgt spid="19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9">
                                            <p:txEl>
                                              <p:pRg end="5" st="5"/>
                                            </p:txEl>
                                          </p:spTgt>
                                        </p:tgtEl>
                                        <p:attrNameLst>
                                          <p:attrName>style.visibility</p:attrName>
                                        </p:attrNameLst>
                                      </p:cBhvr>
                                      <p:to>
                                        <p:strVal val="visible"/>
                                      </p:to>
                                    </p:set>
                                    <p:animEffect filter="fade" transition="in">
                                      <p:cBhvr>
                                        <p:cTn dur="500"/>
                                        <p:tgtEl>
                                          <p:spTgt spid="199">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9">
                                            <p:txEl>
                                              <p:pRg end="6" st="6"/>
                                            </p:txEl>
                                          </p:spTgt>
                                        </p:tgtEl>
                                        <p:attrNameLst>
                                          <p:attrName>style.visibility</p:attrName>
                                        </p:attrNameLst>
                                      </p:cBhvr>
                                      <p:to>
                                        <p:strVal val="visible"/>
                                      </p:to>
                                    </p:set>
                                    <p:animEffect filter="fade" transition="in">
                                      <p:cBhvr>
                                        <p:cTn dur="500"/>
                                        <p:tgtEl>
                                          <p:spTgt spid="199">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9">
                                            <p:txEl>
                                              <p:pRg end="7" st="7"/>
                                            </p:txEl>
                                          </p:spTgt>
                                        </p:tgtEl>
                                        <p:attrNameLst>
                                          <p:attrName>style.visibility</p:attrName>
                                        </p:attrNameLst>
                                      </p:cBhvr>
                                      <p:to>
                                        <p:strVal val="visible"/>
                                      </p:to>
                                    </p:set>
                                    <p:animEffect filter="fade" transition="in">
                                      <p:cBhvr>
                                        <p:cTn dur="500"/>
                                        <p:tgtEl>
                                          <p:spTgt spid="199">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9">
                                            <p:txEl>
                                              <p:pRg end="8" st="8"/>
                                            </p:txEl>
                                          </p:spTgt>
                                        </p:tgtEl>
                                        <p:attrNameLst>
                                          <p:attrName>style.visibility</p:attrName>
                                        </p:attrNameLst>
                                      </p:cBhvr>
                                      <p:to>
                                        <p:strVal val="visible"/>
                                      </p:to>
                                    </p:set>
                                    <p:animEffect filter="fade" transition="in">
                                      <p:cBhvr>
                                        <p:cTn dur="500"/>
                                        <p:tgtEl>
                                          <p:spTgt spid="19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25d2357cdc_0_19"/>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Cherie’s Story</a:t>
            </a:r>
            <a:endParaRPr/>
          </a:p>
        </p:txBody>
      </p:sp>
      <p:sp>
        <p:nvSpPr>
          <p:cNvPr id="206" name="Google Shape;206;g325d2357cdc_0_19"/>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sz="2000">
                <a:solidFill>
                  <a:schemeClr val="dk1"/>
                </a:solidFill>
                <a:latin typeface="Arial"/>
                <a:ea typeface="Arial"/>
                <a:cs typeface="Arial"/>
                <a:sym typeface="Arial"/>
              </a:rPr>
              <a:t>S</a:t>
            </a:r>
            <a:r>
              <a:rPr lang="en-US" sz="2000">
                <a:solidFill>
                  <a:schemeClr val="dk1"/>
                </a:solidFill>
                <a:latin typeface="Arial"/>
                <a:ea typeface="Arial"/>
                <a:cs typeface="Arial"/>
                <a:sym typeface="Arial"/>
              </a:rPr>
              <a:t>ick with Chronic Fatigue Syndrome and Fibromyalgia.</a:t>
            </a:r>
            <a:endParaRPr sz="2000">
              <a:solidFill>
                <a:schemeClr val="dk1"/>
              </a:solidFill>
              <a:latin typeface="Arial"/>
              <a:ea typeface="Arial"/>
              <a:cs typeface="Arial"/>
              <a:sym typeface="Arial"/>
            </a:endParaRPr>
          </a:p>
          <a:p>
            <a:pPr indent="-355600" lvl="0" marL="457200" rtl="0" algn="l">
              <a:spcBef>
                <a:spcPts val="1000"/>
              </a:spcBef>
              <a:spcAft>
                <a:spcPts val="0"/>
              </a:spcAft>
              <a:buSzPts val="2000"/>
              <a:buFont typeface="Arial"/>
              <a:buChar char="►"/>
            </a:pPr>
            <a:r>
              <a:rPr lang="en-US" sz="2000">
                <a:solidFill>
                  <a:schemeClr val="dk1"/>
                </a:solidFill>
                <a:latin typeface="Arial"/>
                <a:ea typeface="Arial"/>
                <a:cs typeface="Arial"/>
                <a:sym typeface="Arial"/>
              </a:rPr>
              <a:t>Could not find a doctor that offered any help.</a:t>
            </a:r>
            <a:endParaRPr sz="2000">
              <a:solidFill>
                <a:schemeClr val="dk1"/>
              </a:solidFill>
              <a:latin typeface="Arial"/>
              <a:ea typeface="Arial"/>
              <a:cs typeface="Arial"/>
              <a:sym typeface="Arial"/>
            </a:endParaRPr>
          </a:p>
          <a:p>
            <a:pPr indent="-355600" lvl="0" marL="457200" rtl="0" algn="l">
              <a:spcBef>
                <a:spcPts val="1000"/>
              </a:spcBef>
              <a:spcAft>
                <a:spcPts val="0"/>
              </a:spcAft>
              <a:buSzPts val="2000"/>
              <a:buFont typeface="Arial"/>
              <a:buChar char="►"/>
            </a:pPr>
            <a:r>
              <a:rPr lang="en-US" sz="2000">
                <a:solidFill>
                  <a:schemeClr val="dk1"/>
                </a:solidFill>
                <a:latin typeface="Arial"/>
                <a:ea typeface="Arial"/>
                <a:cs typeface="Arial"/>
                <a:sym typeface="Arial"/>
              </a:rPr>
              <a:t>Did her own research and learned about juicing.</a:t>
            </a:r>
            <a:endParaRPr sz="2000">
              <a:solidFill>
                <a:schemeClr val="dk1"/>
              </a:solidFill>
              <a:latin typeface="Arial"/>
              <a:ea typeface="Arial"/>
              <a:cs typeface="Arial"/>
              <a:sym typeface="Arial"/>
            </a:endParaRPr>
          </a:p>
          <a:p>
            <a:pPr indent="-355600" lvl="0" marL="457200" rtl="0" algn="l">
              <a:spcBef>
                <a:spcPts val="1000"/>
              </a:spcBef>
              <a:spcAft>
                <a:spcPts val="0"/>
              </a:spcAft>
              <a:buSzPts val="2000"/>
              <a:buFont typeface="Arial"/>
              <a:buChar char="►"/>
            </a:pPr>
            <a:r>
              <a:rPr lang="en-US" sz="2000">
                <a:solidFill>
                  <a:schemeClr val="dk1"/>
                </a:solidFill>
                <a:latin typeface="Arial"/>
                <a:ea typeface="Arial"/>
                <a:cs typeface="Arial"/>
                <a:sym typeface="Arial"/>
              </a:rPr>
              <a:t>Did a 5-day vegetable juice fast.</a:t>
            </a:r>
            <a:endParaRPr sz="2000">
              <a:solidFill>
                <a:schemeClr val="dk1"/>
              </a:solidFill>
              <a:latin typeface="Arial"/>
              <a:ea typeface="Arial"/>
              <a:cs typeface="Arial"/>
              <a:sym typeface="Arial"/>
            </a:endParaRPr>
          </a:p>
          <a:p>
            <a:pPr indent="-355600" lvl="0" marL="457200" rtl="0" algn="l">
              <a:spcBef>
                <a:spcPts val="1000"/>
              </a:spcBef>
              <a:spcAft>
                <a:spcPts val="0"/>
              </a:spcAft>
              <a:buSzPts val="2000"/>
              <a:buFont typeface="Arial"/>
              <a:buChar char="►"/>
            </a:pPr>
            <a:r>
              <a:rPr lang="en-US" sz="2000">
                <a:solidFill>
                  <a:schemeClr val="dk1"/>
                </a:solidFill>
                <a:latin typeface="Arial"/>
                <a:ea typeface="Arial"/>
                <a:cs typeface="Arial"/>
                <a:sym typeface="Arial"/>
              </a:rPr>
              <a:t>On day five, her body expelled a tumor the size of a golf ball with a number of blue blood vessels attached.</a:t>
            </a:r>
            <a:endParaRPr sz="2000">
              <a:solidFill>
                <a:schemeClr val="dk1"/>
              </a:solidFill>
              <a:latin typeface="Arial"/>
              <a:ea typeface="Arial"/>
              <a:cs typeface="Arial"/>
              <a:sym typeface="Arial"/>
            </a:endParaRPr>
          </a:p>
          <a:p>
            <a:pPr indent="-355600" lvl="0" marL="457200" rtl="0" algn="l">
              <a:spcBef>
                <a:spcPts val="1000"/>
              </a:spcBef>
              <a:spcAft>
                <a:spcPts val="0"/>
              </a:spcAft>
              <a:buSzPts val="2000"/>
              <a:buFont typeface="Arial"/>
              <a:buChar char="►"/>
            </a:pPr>
            <a:r>
              <a:rPr lang="en-US" sz="2000">
                <a:solidFill>
                  <a:schemeClr val="dk1"/>
                </a:solidFill>
                <a:latin typeface="Arial"/>
                <a:ea typeface="Arial"/>
                <a:cs typeface="Arial"/>
                <a:sym typeface="Arial"/>
              </a:rPr>
              <a:t>Blood vessels she saw represent angiogenesis—the creation of blood vessels that grow to the tumor to supply food.</a:t>
            </a:r>
            <a:endParaRPr sz="2000">
              <a:solidFill>
                <a:schemeClr val="dk1"/>
              </a:solidFill>
              <a:latin typeface="Arial"/>
              <a:ea typeface="Arial"/>
              <a:cs typeface="Arial"/>
              <a:sym typeface="Arial"/>
            </a:endParaRPr>
          </a:p>
          <a:p>
            <a:pPr indent="-355600" lvl="0" marL="457200" rtl="0" algn="l">
              <a:spcBef>
                <a:spcPts val="1000"/>
              </a:spcBef>
              <a:spcAft>
                <a:spcPts val="0"/>
              </a:spcAft>
              <a:buSzPts val="2000"/>
              <a:buFont typeface="Arial"/>
              <a:buChar char="►"/>
            </a:pPr>
            <a:r>
              <a:rPr lang="en-US" sz="2000">
                <a:solidFill>
                  <a:schemeClr val="dk1"/>
                </a:solidFill>
                <a:latin typeface="Arial"/>
                <a:ea typeface="Arial"/>
                <a:cs typeface="Arial"/>
                <a:sym typeface="Arial"/>
              </a:rPr>
              <a:t>Phytonutrient apigenin, found in celery juice, cuts off these blood vessels.</a:t>
            </a:r>
            <a:endParaRPr sz="2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500"/>
                                        <p:tgtEl>
                                          <p:spTgt spid="20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Effect filter="fade" transition="in">
                                      <p:cBhvr>
                                        <p:cTn dur="500"/>
                                        <p:tgtEl>
                                          <p:spTgt spid="20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Effect filter="fade" transition="in">
                                      <p:cBhvr>
                                        <p:cTn dur="500"/>
                                        <p:tgtEl>
                                          <p:spTgt spid="20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animEffect filter="fade" transition="in">
                                      <p:cBhvr>
                                        <p:cTn dur="500"/>
                                        <p:tgtEl>
                                          <p:spTgt spid="206">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animEffect filter="fade" transition="in">
                                      <p:cBhvr>
                                        <p:cTn dur="500"/>
                                        <p:tgtEl>
                                          <p:spTgt spid="206">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5" st="5"/>
                                            </p:txEl>
                                          </p:spTgt>
                                        </p:tgtEl>
                                        <p:attrNameLst>
                                          <p:attrName>style.visibility</p:attrName>
                                        </p:attrNameLst>
                                      </p:cBhvr>
                                      <p:to>
                                        <p:strVal val="visible"/>
                                      </p:to>
                                    </p:set>
                                    <p:animEffect filter="fade" transition="in">
                                      <p:cBhvr>
                                        <p:cTn dur="500"/>
                                        <p:tgtEl>
                                          <p:spTgt spid="206">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6">
                                            <p:txEl>
                                              <p:pRg end="6" st="6"/>
                                            </p:txEl>
                                          </p:spTgt>
                                        </p:tgtEl>
                                        <p:attrNameLst>
                                          <p:attrName>style.visibility</p:attrName>
                                        </p:attrNameLst>
                                      </p:cBhvr>
                                      <p:to>
                                        <p:strVal val="visible"/>
                                      </p:to>
                                    </p:set>
                                    <p:animEffect filter="fade" transition="in">
                                      <p:cBhvr>
                                        <p:cTn dur="500"/>
                                        <p:tgtEl>
                                          <p:spTgt spid="20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2017-04-03T12:36:53Z</dcterms:created>
  <dc:creator>Alex Luyando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1011290</vt:lpwstr>
  </property>
  <property fmtid="{D5CDD505-2E9C-101B-9397-08002B2CF9AE}" pid="3" name="NXPowerLiteSettings">
    <vt:lpwstr>F7000400038000</vt:lpwstr>
  </property>
  <property fmtid="{D5CDD505-2E9C-101B-9397-08002B2CF9AE}" pid="4" name="NXPowerLiteVersion">
    <vt:lpwstr>S9.1.2</vt:lpwstr>
  </property>
</Properties>
</file>